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80"/>
  </p:notesMasterIdLst>
  <p:sldIdLst>
    <p:sldId id="256" r:id="rId2"/>
    <p:sldId id="453" r:id="rId3"/>
    <p:sldId id="446" r:id="rId4"/>
    <p:sldId id="449" r:id="rId5"/>
    <p:sldId id="448" r:id="rId6"/>
    <p:sldId id="447" r:id="rId7"/>
    <p:sldId id="450" r:id="rId8"/>
    <p:sldId id="451" r:id="rId9"/>
    <p:sldId id="452" r:id="rId10"/>
    <p:sldId id="345"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87" r:id="rId24"/>
    <p:sldId id="440" r:id="rId25"/>
    <p:sldId id="365" r:id="rId26"/>
    <p:sldId id="366" r:id="rId27"/>
    <p:sldId id="367" r:id="rId28"/>
    <p:sldId id="368" r:id="rId29"/>
    <p:sldId id="369" r:id="rId30"/>
    <p:sldId id="370" r:id="rId31"/>
    <p:sldId id="371" r:id="rId32"/>
    <p:sldId id="372" r:id="rId33"/>
    <p:sldId id="373" r:id="rId34"/>
    <p:sldId id="374" r:id="rId35"/>
    <p:sldId id="375" r:id="rId36"/>
    <p:sldId id="376" r:id="rId37"/>
    <p:sldId id="377" r:id="rId38"/>
    <p:sldId id="378" r:id="rId39"/>
    <p:sldId id="379" r:id="rId40"/>
    <p:sldId id="380" r:id="rId41"/>
    <p:sldId id="381" r:id="rId42"/>
    <p:sldId id="389" r:id="rId43"/>
    <p:sldId id="442" r:id="rId44"/>
    <p:sldId id="443" r:id="rId45"/>
    <p:sldId id="444" r:id="rId46"/>
    <p:sldId id="393" r:id="rId47"/>
    <p:sldId id="397" r:id="rId48"/>
    <p:sldId id="410" r:id="rId49"/>
    <p:sldId id="398" r:id="rId50"/>
    <p:sldId id="445" r:id="rId51"/>
    <p:sldId id="399" r:id="rId52"/>
    <p:sldId id="401" r:id="rId53"/>
    <p:sldId id="402" r:id="rId54"/>
    <p:sldId id="404" r:id="rId55"/>
    <p:sldId id="406" r:id="rId56"/>
    <p:sldId id="407" r:id="rId57"/>
    <p:sldId id="411" r:id="rId58"/>
    <p:sldId id="412" r:id="rId59"/>
    <p:sldId id="414" r:id="rId60"/>
    <p:sldId id="441" r:id="rId61"/>
    <p:sldId id="415" r:id="rId62"/>
    <p:sldId id="417" r:id="rId63"/>
    <p:sldId id="418" r:id="rId64"/>
    <p:sldId id="419" r:id="rId65"/>
    <p:sldId id="421" r:id="rId66"/>
    <p:sldId id="422" r:id="rId67"/>
    <p:sldId id="423" r:id="rId68"/>
    <p:sldId id="424" r:id="rId69"/>
    <p:sldId id="425" r:id="rId70"/>
    <p:sldId id="426" r:id="rId71"/>
    <p:sldId id="427" r:id="rId72"/>
    <p:sldId id="428" r:id="rId73"/>
    <p:sldId id="429" r:id="rId74"/>
    <p:sldId id="438" r:id="rId75"/>
    <p:sldId id="432" r:id="rId76"/>
    <p:sldId id="436" r:id="rId77"/>
    <p:sldId id="437" r:id="rId78"/>
    <p:sldId id="439"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Egan" initials="JE" lastIdx="1" clrIdx="0">
    <p:extLst>
      <p:ext uri="{19B8F6BF-5375-455C-9EA6-DF929625EA0E}">
        <p15:presenceInfo xmlns:p15="http://schemas.microsoft.com/office/powerpoint/2012/main" userId="9377a37189d349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603" autoAdjust="0"/>
    <p:restoredTop sz="81818" autoAdjust="0"/>
  </p:normalViewPr>
  <p:slideViewPr>
    <p:cSldViewPr snapToGrid="0">
      <p:cViewPr varScale="1">
        <p:scale>
          <a:sx n="59" d="100"/>
          <a:sy n="59" d="100"/>
        </p:scale>
        <p:origin x="2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3C9BA8-2AEE-4603-969D-4405E4FD2088}" type="doc">
      <dgm:prSet loTypeId="urn:microsoft.com/office/officeart/2005/8/layout/process5" loCatId="process" qsTypeId="urn:microsoft.com/office/officeart/2005/8/quickstyle/simple1" qsCatId="simple" csTypeId="urn:microsoft.com/office/officeart/2005/8/colors/accent0_2" csCatId="mainScheme" phldr="1"/>
      <dgm:spPr/>
      <dgm:t>
        <a:bodyPr/>
        <a:lstStyle/>
        <a:p>
          <a:endParaRPr lang="en-US"/>
        </a:p>
      </dgm:t>
    </dgm:pt>
    <dgm:pt modelId="{CE1D1B4F-6D2F-41A3-9581-130334B488A1}">
      <dgm:prSet phldrT="[Text]"/>
      <dgm:spPr/>
      <dgm:t>
        <a:bodyPr/>
        <a:lstStyle/>
        <a:p>
          <a:r>
            <a:rPr lang="en-US" dirty="0">
              <a:latin typeface="Times New Roman" panose="02020603050405020304" pitchFamily="18" charset="0"/>
              <a:cs typeface="Times New Roman" panose="02020603050405020304" pitchFamily="18" charset="0"/>
            </a:rPr>
            <a:t>Federal and state process (some “joint” process)</a:t>
          </a:r>
        </a:p>
      </dgm:t>
    </dgm:pt>
    <dgm:pt modelId="{611DB896-2327-4B13-A8FE-E355CBCB0190}" type="parTrans" cxnId="{C9CD647C-5E18-4DB4-9296-E6CDCAE62103}">
      <dgm:prSet/>
      <dgm:spPr/>
      <dgm:t>
        <a:bodyPr/>
        <a:lstStyle/>
        <a:p>
          <a:endParaRPr lang="en-US"/>
        </a:p>
      </dgm:t>
    </dgm:pt>
    <dgm:pt modelId="{62ACAFCB-CE66-44A0-B003-2A1997BAC31B}" type="sibTrans" cxnId="{C9CD647C-5E18-4DB4-9296-E6CDCAE62103}">
      <dgm:prSet/>
      <dgm:spPr/>
      <dgm:t>
        <a:bodyPr/>
        <a:lstStyle/>
        <a:p>
          <a:endParaRPr lang="en-US"/>
        </a:p>
      </dgm:t>
    </dgm:pt>
    <dgm:pt modelId="{D13A3164-573D-4256-96A4-10DEA838181F}">
      <dgm:prSet phldrT="[Text]"/>
      <dgm:spPr/>
      <dgm:t>
        <a:bodyPr/>
        <a:lstStyle/>
        <a:p>
          <a:r>
            <a:rPr lang="en-US" dirty="0">
              <a:latin typeface="Times New Roman" panose="02020603050405020304" pitchFamily="18" charset="0"/>
              <a:cs typeface="Times New Roman" panose="02020603050405020304" pitchFamily="18" charset="0"/>
            </a:rPr>
            <a:t>Public notice, Consistency with:</a:t>
          </a:r>
        </a:p>
      </dgm:t>
    </dgm:pt>
    <dgm:pt modelId="{299BBE64-A5C5-4E97-BE81-EDC2AE77A320}" type="parTrans" cxnId="{43BA34F5-D639-435E-97B5-887973B13F60}">
      <dgm:prSet/>
      <dgm:spPr/>
      <dgm:t>
        <a:bodyPr/>
        <a:lstStyle/>
        <a:p>
          <a:endParaRPr lang="en-US"/>
        </a:p>
      </dgm:t>
    </dgm:pt>
    <dgm:pt modelId="{FDBEBA7E-DEB2-44BE-9ED4-73C7FC2D3DC7}" type="sibTrans" cxnId="{43BA34F5-D639-435E-97B5-887973B13F60}">
      <dgm:prSet/>
      <dgm:spPr/>
      <dgm:t>
        <a:bodyPr/>
        <a:lstStyle/>
        <a:p>
          <a:endParaRPr lang="en-US"/>
        </a:p>
      </dgm:t>
    </dgm:pt>
    <dgm:pt modelId="{8FC4A277-F905-4CD2-BDF3-E6887977E0AE}">
      <dgm:prSet phldrT="[Text]"/>
      <dgm:spPr/>
      <dgm:t>
        <a:bodyPr/>
        <a:lstStyle/>
        <a:p>
          <a:r>
            <a:rPr lang="en-US" dirty="0">
              <a:latin typeface="Times New Roman" panose="02020603050405020304" pitchFamily="18" charset="0"/>
              <a:cs typeface="Times New Roman" panose="02020603050405020304" pitchFamily="18" charset="0"/>
            </a:rPr>
            <a:t>Permit Issued sometimes with conditions (“no net loss”)</a:t>
          </a:r>
        </a:p>
      </dgm:t>
    </dgm:pt>
    <dgm:pt modelId="{90BB9F5C-C666-4250-A1F4-4614F6F61981}" type="parTrans" cxnId="{4950D9DF-2BE0-411F-AE2B-154BEED42ED1}">
      <dgm:prSet/>
      <dgm:spPr/>
      <dgm:t>
        <a:bodyPr/>
        <a:lstStyle/>
        <a:p>
          <a:endParaRPr lang="en-US"/>
        </a:p>
      </dgm:t>
    </dgm:pt>
    <dgm:pt modelId="{F47D00B8-D713-4178-A2D4-3F596D2E1475}" type="sibTrans" cxnId="{4950D9DF-2BE0-411F-AE2B-154BEED42ED1}">
      <dgm:prSet/>
      <dgm:spPr/>
      <dgm:t>
        <a:bodyPr/>
        <a:lstStyle/>
        <a:p>
          <a:endParaRPr lang="en-US"/>
        </a:p>
      </dgm:t>
    </dgm:pt>
    <dgm:pt modelId="{51EAAF8F-9EE0-48C5-8306-368DCA8DBD15}">
      <dgm:prSet phldrT="[Text]"/>
      <dgm:spPr/>
      <dgm:t>
        <a:bodyPr/>
        <a:lstStyle/>
        <a:p>
          <a:r>
            <a:rPr lang="en-US" dirty="0">
              <a:latin typeface="Times New Roman" panose="02020603050405020304" pitchFamily="18" charset="0"/>
              <a:cs typeface="Times New Roman" panose="02020603050405020304" pitchFamily="18" charset="0"/>
            </a:rPr>
            <a:t>“no findings”</a:t>
          </a:r>
        </a:p>
      </dgm:t>
    </dgm:pt>
    <dgm:pt modelId="{BC304C65-A3C2-45E6-8EEF-068687153111}" type="parTrans" cxnId="{6B14576E-FCED-4EE7-9489-C88956854C07}">
      <dgm:prSet/>
      <dgm:spPr/>
      <dgm:t>
        <a:bodyPr/>
        <a:lstStyle/>
        <a:p>
          <a:endParaRPr lang="en-US"/>
        </a:p>
      </dgm:t>
    </dgm:pt>
    <dgm:pt modelId="{506C3361-2D6A-4D37-913D-5EE7DC732329}" type="sibTrans" cxnId="{6B14576E-FCED-4EE7-9489-C88956854C07}">
      <dgm:prSet/>
      <dgm:spPr/>
      <dgm:t>
        <a:bodyPr vert="vert270"/>
        <a:lstStyle/>
        <a:p>
          <a:r>
            <a:rPr lang="en-US" dirty="0"/>
            <a:t>Re-design re-submit</a:t>
          </a:r>
        </a:p>
      </dgm:t>
    </dgm:pt>
    <dgm:pt modelId="{09E8F23C-5D75-4BBB-AA55-F1912BAE822B}">
      <dgm:prSet phldrT="[Text]"/>
      <dgm:spPr/>
      <dgm:t>
        <a:bodyPr/>
        <a:lstStyle/>
        <a:p>
          <a:r>
            <a:rPr lang="en-US" dirty="0">
              <a:latin typeface="Times New Roman" panose="02020603050405020304" pitchFamily="18" charset="0"/>
              <a:cs typeface="Times New Roman" panose="02020603050405020304" pitchFamily="18" charset="0"/>
            </a:rPr>
            <a:t>Permit denied</a:t>
          </a:r>
        </a:p>
      </dgm:t>
    </dgm:pt>
    <dgm:pt modelId="{D7C25526-CBC1-4DAA-AC33-6118F3311066}" type="parTrans" cxnId="{12E4CBB5-CE33-4BCE-9A66-6B4D59AE5456}">
      <dgm:prSet/>
      <dgm:spPr/>
      <dgm:t>
        <a:bodyPr/>
        <a:lstStyle/>
        <a:p>
          <a:endParaRPr lang="en-US"/>
        </a:p>
      </dgm:t>
    </dgm:pt>
    <dgm:pt modelId="{8B553315-3226-428C-85A3-F8AC57BE8EB8}" type="sibTrans" cxnId="{12E4CBB5-CE33-4BCE-9A66-6B4D59AE5456}">
      <dgm:prSet/>
      <dgm:spPr/>
      <dgm:t>
        <a:bodyPr/>
        <a:lstStyle/>
        <a:p>
          <a:endParaRPr lang="en-US"/>
        </a:p>
      </dgm:t>
    </dgm:pt>
    <dgm:pt modelId="{24135172-0D7E-45EF-955E-A8D10EFC6BAC}">
      <dgm:prSet phldrT="[Text]"/>
      <dgm:spPr/>
      <dgm:t>
        <a:bodyPr/>
        <a:lstStyle/>
        <a:p>
          <a:r>
            <a:rPr lang="en-US" dirty="0">
              <a:latin typeface="Times New Roman" panose="02020603050405020304" pitchFamily="18" charset="0"/>
              <a:cs typeface="Times New Roman" panose="02020603050405020304" pitchFamily="18" charset="0"/>
            </a:rPr>
            <a:t>CZMA, CMP, 106 Historic, NMFS, ESA (CNA), WSRA</a:t>
          </a:r>
        </a:p>
      </dgm:t>
    </dgm:pt>
    <dgm:pt modelId="{CA64F442-7461-4BCA-BD0E-A27EDC46B0E2}" type="parTrans" cxnId="{E7681544-8429-4266-AA67-05B17846EEB8}">
      <dgm:prSet/>
      <dgm:spPr/>
      <dgm:t>
        <a:bodyPr/>
        <a:lstStyle/>
        <a:p>
          <a:endParaRPr lang="en-US"/>
        </a:p>
      </dgm:t>
    </dgm:pt>
    <dgm:pt modelId="{1A8F6CC7-7AF4-4023-AE01-8E5D463CDCA6}" type="sibTrans" cxnId="{E7681544-8429-4266-AA67-05B17846EEB8}">
      <dgm:prSet/>
      <dgm:spPr/>
      <dgm:t>
        <a:bodyPr/>
        <a:lstStyle/>
        <a:p>
          <a:endParaRPr lang="en-US"/>
        </a:p>
      </dgm:t>
    </dgm:pt>
    <dgm:pt modelId="{B4AFDDA3-1BFD-481E-92BB-C3EEE40C1138}" type="pres">
      <dgm:prSet presAssocID="{A53C9BA8-2AEE-4603-969D-4405E4FD2088}" presName="diagram" presStyleCnt="0">
        <dgm:presLayoutVars>
          <dgm:dir/>
          <dgm:resizeHandles val="exact"/>
        </dgm:presLayoutVars>
      </dgm:prSet>
      <dgm:spPr/>
    </dgm:pt>
    <dgm:pt modelId="{1BD2302C-305F-48F9-BA0C-0E6B90244B00}" type="pres">
      <dgm:prSet presAssocID="{CE1D1B4F-6D2F-41A3-9581-130334B488A1}" presName="node" presStyleLbl="node1" presStyleIdx="0" presStyleCnt="5" custLinFactNeighborX="14307" custLinFactNeighborY="-33024">
        <dgm:presLayoutVars>
          <dgm:bulletEnabled val="1"/>
        </dgm:presLayoutVars>
      </dgm:prSet>
      <dgm:spPr/>
    </dgm:pt>
    <dgm:pt modelId="{3E7499A8-C162-47E3-93D5-67CF92E2A04D}" type="pres">
      <dgm:prSet presAssocID="{62ACAFCB-CE66-44A0-B003-2A1997BAC31B}" presName="sibTrans" presStyleLbl="sibTrans2D1" presStyleIdx="0" presStyleCnt="4" custScaleX="208627" custScaleY="115111" custLinFactNeighborX="-28668" custLinFactNeighborY="-689"/>
      <dgm:spPr/>
    </dgm:pt>
    <dgm:pt modelId="{C790EC16-79E1-470E-A713-8817F5FB595C}" type="pres">
      <dgm:prSet presAssocID="{62ACAFCB-CE66-44A0-B003-2A1997BAC31B}" presName="connectorText" presStyleLbl="sibTrans2D1" presStyleIdx="0" presStyleCnt="4"/>
      <dgm:spPr/>
    </dgm:pt>
    <dgm:pt modelId="{BCFE4206-C7D8-4776-99CB-686D6DA03BAA}" type="pres">
      <dgm:prSet presAssocID="{D13A3164-573D-4256-96A4-10DEA838181F}" presName="node" presStyleLbl="node1" presStyleIdx="1" presStyleCnt="5" custLinFactX="-25693" custLinFactY="1861" custLinFactNeighborX="-100000" custLinFactNeighborY="100000">
        <dgm:presLayoutVars>
          <dgm:bulletEnabled val="1"/>
        </dgm:presLayoutVars>
      </dgm:prSet>
      <dgm:spPr/>
    </dgm:pt>
    <dgm:pt modelId="{BD478473-5695-44EF-B679-3029C8FAC11B}" type="pres">
      <dgm:prSet presAssocID="{FDBEBA7E-DEB2-44BE-9ED4-73C7FC2D3DC7}" presName="sibTrans" presStyleLbl="sibTrans2D1" presStyleIdx="1" presStyleCnt="4" custScaleX="194337"/>
      <dgm:spPr/>
    </dgm:pt>
    <dgm:pt modelId="{0877472B-F712-4732-9A75-C732255AB594}" type="pres">
      <dgm:prSet presAssocID="{FDBEBA7E-DEB2-44BE-9ED4-73C7FC2D3DC7}" presName="connectorText" presStyleLbl="sibTrans2D1" presStyleIdx="1" presStyleCnt="4"/>
      <dgm:spPr/>
    </dgm:pt>
    <dgm:pt modelId="{3D19AEA3-0296-4589-A692-55E635FCB5F1}" type="pres">
      <dgm:prSet presAssocID="{8FC4A277-F905-4CD2-BDF3-E6887977E0AE}" presName="node" presStyleLbl="node1" presStyleIdx="2" presStyleCnt="5" custLinFactX="-100000" custLinFactY="100000" custLinFactNeighborX="-165693" custLinFactNeighborY="136072">
        <dgm:presLayoutVars>
          <dgm:bulletEnabled val="1"/>
        </dgm:presLayoutVars>
      </dgm:prSet>
      <dgm:spPr/>
    </dgm:pt>
    <dgm:pt modelId="{FFDDF2C1-909F-4A5C-9A1E-69583B1EAA0F}" type="pres">
      <dgm:prSet presAssocID="{F47D00B8-D713-4178-A2D4-3F596D2E1475}" presName="sibTrans" presStyleLbl="sibTrans2D1" presStyleIdx="2" presStyleCnt="4" custAng="3000159" custScaleX="27145" custScaleY="75321" custLinFactY="36250" custLinFactNeighborX="-54418" custLinFactNeighborY="100000"/>
      <dgm:spPr/>
    </dgm:pt>
    <dgm:pt modelId="{954B49FC-2427-4D3A-868E-DCA884880172}" type="pres">
      <dgm:prSet presAssocID="{F47D00B8-D713-4178-A2D4-3F596D2E1475}" presName="connectorText" presStyleLbl="sibTrans2D1" presStyleIdx="2" presStyleCnt="4"/>
      <dgm:spPr/>
    </dgm:pt>
    <dgm:pt modelId="{BE0570E5-B06E-4F53-BB17-C1567EBD19F7}" type="pres">
      <dgm:prSet presAssocID="{51EAAF8F-9EE0-48C5-8306-368DCA8DBD15}" presName="node" presStyleLbl="node1" presStyleIdx="3" presStyleCnt="5" custLinFactY="-100000" custLinFactNeighborX="-22150" custLinFactNeighborY="-105116">
        <dgm:presLayoutVars>
          <dgm:bulletEnabled val="1"/>
        </dgm:presLayoutVars>
      </dgm:prSet>
      <dgm:spPr/>
    </dgm:pt>
    <dgm:pt modelId="{70D59B66-FB3D-4822-AFCB-A5CF68B9EA92}" type="pres">
      <dgm:prSet presAssocID="{506C3361-2D6A-4D37-913D-5EE7DC732329}" presName="sibTrans" presStyleLbl="sibTrans2D1" presStyleIdx="3" presStyleCnt="4" custAng="250683" custFlipVert="1" custScaleX="198574" custScaleY="91046" custLinFactX="-100000" custLinFactNeighborX="-125798" custLinFactNeighborY="-15332"/>
      <dgm:spPr/>
    </dgm:pt>
    <dgm:pt modelId="{6652E4A2-7F96-48FF-851A-49DF481167E4}" type="pres">
      <dgm:prSet presAssocID="{506C3361-2D6A-4D37-913D-5EE7DC732329}" presName="connectorText" presStyleLbl="sibTrans2D1" presStyleIdx="3" presStyleCnt="4"/>
      <dgm:spPr/>
    </dgm:pt>
    <dgm:pt modelId="{F17D6E37-4930-4F3E-8119-13941D6638C1}" type="pres">
      <dgm:prSet presAssocID="{09E8F23C-5D75-4BBB-AA55-F1912BAE822B}" presName="node" presStyleLbl="node1" presStyleIdx="4" presStyleCnt="5" custLinFactNeighborX="-1244" custLinFactNeighborY="-3801">
        <dgm:presLayoutVars>
          <dgm:bulletEnabled val="1"/>
        </dgm:presLayoutVars>
      </dgm:prSet>
      <dgm:spPr/>
    </dgm:pt>
  </dgm:ptLst>
  <dgm:cxnLst>
    <dgm:cxn modelId="{6AB3A348-B894-4183-AD27-02511CCDBDCD}" type="presOf" srcId="{F47D00B8-D713-4178-A2D4-3F596D2E1475}" destId="{FFDDF2C1-909F-4A5C-9A1E-69583B1EAA0F}" srcOrd="0" destOrd="0" presId="urn:microsoft.com/office/officeart/2005/8/layout/process5"/>
    <dgm:cxn modelId="{43BA34F5-D639-435E-97B5-887973B13F60}" srcId="{A53C9BA8-2AEE-4603-969D-4405E4FD2088}" destId="{D13A3164-573D-4256-96A4-10DEA838181F}" srcOrd="1" destOrd="0" parTransId="{299BBE64-A5C5-4E97-BE81-EDC2AE77A320}" sibTransId="{FDBEBA7E-DEB2-44BE-9ED4-73C7FC2D3DC7}"/>
    <dgm:cxn modelId="{8BE4B73C-D8B0-4260-A312-BC2950BC2FD1}" type="presOf" srcId="{51EAAF8F-9EE0-48C5-8306-368DCA8DBD15}" destId="{BE0570E5-B06E-4F53-BB17-C1567EBD19F7}" srcOrd="0" destOrd="0" presId="urn:microsoft.com/office/officeart/2005/8/layout/process5"/>
    <dgm:cxn modelId="{28A0CDE6-9F12-432F-A2E9-8F71906A9802}" type="presOf" srcId="{A53C9BA8-2AEE-4603-969D-4405E4FD2088}" destId="{B4AFDDA3-1BFD-481E-92BB-C3EEE40C1138}" srcOrd="0" destOrd="0" presId="urn:microsoft.com/office/officeart/2005/8/layout/process5"/>
    <dgm:cxn modelId="{E7681544-8429-4266-AA67-05B17846EEB8}" srcId="{D13A3164-573D-4256-96A4-10DEA838181F}" destId="{24135172-0D7E-45EF-955E-A8D10EFC6BAC}" srcOrd="0" destOrd="0" parTransId="{CA64F442-7461-4BCA-BD0E-A27EDC46B0E2}" sibTransId="{1A8F6CC7-7AF4-4023-AE01-8E5D463CDCA6}"/>
    <dgm:cxn modelId="{FCBD9F30-E107-46F9-AB32-E677B17CD33D}" type="presOf" srcId="{62ACAFCB-CE66-44A0-B003-2A1997BAC31B}" destId="{3E7499A8-C162-47E3-93D5-67CF92E2A04D}" srcOrd="0" destOrd="0" presId="urn:microsoft.com/office/officeart/2005/8/layout/process5"/>
    <dgm:cxn modelId="{9C7E4554-32A8-478A-9C99-36B04302C7D1}" type="presOf" srcId="{506C3361-2D6A-4D37-913D-5EE7DC732329}" destId="{6652E4A2-7F96-48FF-851A-49DF481167E4}" srcOrd="1" destOrd="0" presId="urn:microsoft.com/office/officeart/2005/8/layout/process5"/>
    <dgm:cxn modelId="{6B14576E-FCED-4EE7-9489-C88956854C07}" srcId="{A53C9BA8-2AEE-4603-969D-4405E4FD2088}" destId="{51EAAF8F-9EE0-48C5-8306-368DCA8DBD15}" srcOrd="3" destOrd="0" parTransId="{BC304C65-A3C2-45E6-8EEF-068687153111}" sibTransId="{506C3361-2D6A-4D37-913D-5EE7DC732329}"/>
    <dgm:cxn modelId="{8EAFCF35-FB68-456C-9E85-3300F2168DE2}" type="presOf" srcId="{D13A3164-573D-4256-96A4-10DEA838181F}" destId="{BCFE4206-C7D8-4776-99CB-686D6DA03BAA}" srcOrd="0" destOrd="0" presId="urn:microsoft.com/office/officeart/2005/8/layout/process5"/>
    <dgm:cxn modelId="{82BB0D53-FC5E-4509-9ABB-2CC40C2B516C}" type="presOf" srcId="{506C3361-2D6A-4D37-913D-5EE7DC732329}" destId="{70D59B66-FB3D-4822-AFCB-A5CF68B9EA92}" srcOrd="0" destOrd="0" presId="urn:microsoft.com/office/officeart/2005/8/layout/process5"/>
    <dgm:cxn modelId="{12E4CBB5-CE33-4BCE-9A66-6B4D59AE5456}" srcId="{A53C9BA8-2AEE-4603-969D-4405E4FD2088}" destId="{09E8F23C-5D75-4BBB-AA55-F1912BAE822B}" srcOrd="4" destOrd="0" parTransId="{D7C25526-CBC1-4DAA-AC33-6118F3311066}" sibTransId="{8B553315-3226-428C-85A3-F8AC57BE8EB8}"/>
    <dgm:cxn modelId="{00F55B34-4C66-4707-BA34-E4B63968F467}" type="presOf" srcId="{FDBEBA7E-DEB2-44BE-9ED4-73C7FC2D3DC7}" destId="{BD478473-5695-44EF-B679-3029C8FAC11B}" srcOrd="0" destOrd="0" presId="urn:microsoft.com/office/officeart/2005/8/layout/process5"/>
    <dgm:cxn modelId="{460214EE-CA94-4713-82C7-E7A7C878B205}" type="presOf" srcId="{CE1D1B4F-6D2F-41A3-9581-130334B488A1}" destId="{1BD2302C-305F-48F9-BA0C-0E6B90244B00}" srcOrd="0" destOrd="0" presId="urn:microsoft.com/office/officeart/2005/8/layout/process5"/>
    <dgm:cxn modelId="{19771998-C74F-4F9A-8F13-43508C107945}" type="presOf" srcId="{62ACAFCB-CE66-44A0-B003-2A1997BAC31B}" destId="{C790EC16-79E1-470E-A713-8817F5FB595C}" srcOrd="1" destOrd="0" presId="urn:microsoft.com/office/officeart/2005/8/layout/process5"/>
    <dgm:cxn modelId="{B9B94B97-3E53-48D5-8B16-49A24AAC9CAC}" type="presOf" srcId="{8FC4A277-F905-4CD2-BDF3-E6887977E0AE}" destId="{3D19AEA3-0296-4589-A692-55E635FCB5F1}" srcOrd="0" destOrd="0" presId="urn:microsoft.com/office/officeart/2005/8/layout/process5"/>
    <dgm:cxn modelId="{176F0685-6AAE-4EC8-B996-3E5B859E7F31}" type="presOf" srcId="{F47D00B8-D713-4178-A2D4-3F596D2E1475}" destId="{954B49FC-2427-4D3A-868E-DCA884880172}" srcOrd="1" destOrd="0" presId="urn:microsoft.com/office/officeart/2005/8/layout/process5"/>
    <dgm:cxn modelId="{C9CD647C-5E18-4DB4-9296-E6CDCAE62103}" srcId="{A53C9BA8-2AEE-4603-969D-4405E4FD2088}" destId="{CE1D1B4F-6D2F-41A3-9581-130334B488A1}" srcOrd="0" destOrd="0" parTransId="{611DB896-2327-4B13-A8FE-E355CBCB0190}" sibTransId="{62ACAFCB-CE66-44A0-B003-2A1997BAC31B}"/>
    <dgm:cxn modelId="{D8C6D2C0-2D44-40A6-99AF-4A09BD3CF11D}" type="presOf" srcId="{09E8F23C-5D75-4BBB-AA55-F1912BAE822B}" destId="{F17D6E37-4930-4F3E-8119-13941D6638C1}" srcOrd="0" destOrd="0" presId="urn:microsoft.com/office/officeart/2005/8/layout/process5"/>
    <dgm:cxn modelId="{3991EEB2-1351-4D21-8631-7F98C78026D0}" type="presOf" srcId="{24135172-0D7E-45EF-955E-A8D10EFC6BAC}" destId="{BCFE4206-C7D8-4776-99CB-686D6DA03BAA}" srcOrd="0" destOrd="1" presId="urn:microsoft.com/office/officeart/2005/8/layout/process5"/>
    <dgm:cxn modelId="{4950D9DF-2BE0-411F-AE2B-154BEED42ED1}" srcId="{A53C9BA8-2AEE-4603-969D-4405E4FD2088}" destId="{8FC4A277-F905-4CD2-BDF3-E6887977E0AE}" srcOrd="2" destOrd="0" parTransId="{90BB9F5C-C666-4250-A1F4-4614F6F61981}" sibTransId="{F47D00B8-D713-4178-A2D4-3F596D2E1475}"/>
    <dgm:cxn modelId="{7472C504-F721-4287-8375-F7EA3F335009}" type="presOf" srcId="{FDBEBA7E-DEB2-44BE-9ED4-73C7FC2D3DC7}" destId="{0877472B-F712-4732-9A75-C732255AB594}" srcOrd="1" destOrd="0" presId="urn:microsoft.com/office/officeart/2005/8/layout/process5"/>
    <dgm:cxn modelId="{7E418CE7-C633-49F1-BBC3-BBA330216E6A}" type="presParOf" srcId="{B4AFDDA3-1BFD-481E-92BB-C3EEE40C1138}" destId="{1BD2302C-305F-48F9-BA0C-0E6B90244B00}" srcOrd="0" destOrd="0" presId="urn:microsoft.com/office/officeart/2005/8/layout/process5"/>
    <dgm:cxn modelId="{FF904220-AE15-4EA8-BEFB-1B4559ED34A4}" type="presParOf" srcId="{B4AFDDA3-1BFD-481E-92BB-C3EEE40C1138}" destId="{3E7499A8-C162-47E3-93D5-67CF92E2A04D}" srcOrd="1" destOrd="0" presId="urn:microsoft.com/office/officeart/2005/8/layout/process5"/>
    <dgm:cxn modelId="{FCF32D55-DBC6-491D-AFA5-033136B772F6}" type="presParOf" srcId="{3E7499A8-C162-47E3-93D5-67CF92E2A04D}" destId="{C790EC16-79E1-470E-A713-8817F5FB595C}" srcOrd="0" destOrd="0" presId="urn:microsoft.com/office/officeart/2005/8/layout/process5"/>
    <dgm:cxn modelId="{C6467317-4B11-473F-93A5-0255190480C8}" type="presParOf" srcId="{B4AFDDA3-1BFD-481E-92BB-C3EEE40C1138}" destId="{BCFE4206-C7D8-4776-99CB-686D6DA03BAA}" srcOrd="2" destOrd="0" presId="urn:microsoft.com/office/officeart/2005/8/layout/process5"/>
    <dgm:cxn modelId="{3D947C1A-049C-4DA7-B875-F9B778915410}" type="presParOf" srcId="{B4AFDDA3-1BFD-481E-92BB-C3EEE40C1138}" destId="{BD478473-5695-44EF-B679-3029C8FAC11B}" srcOrd="3" destOrd="0" presId="urn:microsoft.com/office/officeart/2005/8/layout/process5"/>
    <dgm:cxn modelId="{89DFFBB7-9227-4C06-A48E-28135BC8E886}" type="presParOf" srcId="{BD478473-5695-44EF-B679-3029C8FAC11B}" destId="{0877472B-F712-4732-9A75-C732255AB594}" srcOrd="0" destOrd="0" presId="urn:microsoft.com/office/officeart/2005/8/layout/process5"/>
    <dgm:cxn modelId="{38F8F7AC-D73B-41F5-86FB-889340B283F6}" type="presParOf" srcId="{B4AFDDA3-1BFD-481E-92BB-C3EEE40C1138}" destId="{3D19AEA3-0296-4589-A692-55E635FCB5F1}" srcOrd="4" destOrd="0" presId="urn:microsoft.com/office/officeart/2005/8/layout/process5"/>
    <dgm:cxn modelId="{D478927B-67AF-47B4-8C1D-74F4DA86236D}" type="presParOf" srcId="{B4AFDDA3-1BFD-481E-92BB-C3EEE40C1138}" destId="{FFDDF2C1-909F-4A5C-9A1E-69583B1EAA0F}" srcOrd="5" destOrd="0" presId="urn:microsoft.com/office/officeart/2005/8/layout/process5"/>
    <dgm:cxn modelId="{DD0020A0-A6C1-4F62-BF32-FAE3AC2F51DD}" type="presParOf" srcId="{FFDDF2C1-909F-4A5C-9A1E-69583B1EAA0F}" destId="{954B49FC-2427-4D3A-868E-DCA884880172}" srcOrd="0" destOrd="0" presId="urn:microsoft.com/office/officeart/2005/8/layout/process5"/>
    <dgm:cxn modelId="{4DFB7E95-F1A5-4EAF-8C7A-691A7317655B}" type="presParOf" srcId="{B4AFDDA3-1BFD-481E-92BB-C3EEE40C1138}" destId="{BE0570E5-B06E-4F53-BB17-C1567EBD19F7}" srcOrd="6" destOrd="0" presId="urn:microsoft.com/office/officeart/2005/8/layout/process5"/>
    <dgm:cxn modelId="{C2C481F5-EADA-4D05-8B8B-3E469C9976F5}" type="presParOf" srcId="{B4AFDDA3-1BFD-481E-92BB-C3EEE40C1138}" destId="{70D59B66-FB3D-4822-AFCB-A5CF68B9EA92}" srcOrd="7" destOrd="0" presId="urn:microsoft.com/office/officeart/2005/8/layout/process5"/>
    <dgm:cxn modelId="{2CE16611-B7E4-453A-81CA-0B1085D0F0F6}" type="presParOf" srcId="{70D59B66-FB3D-4822-AFCB-A5CF68B9EA92}" destId="{6652E4A2-7F96-48FF-851A-49DF481167E4}" srcOrd="0" destOrd="0" presId="urn:microsoft.com/office/officeart/2005/8/layout/process5"/>
    <dgm:cxn modelId="{FA200CBA-F947-4A5E-99F3-880B7D56A1BB}" type="presParOf" srcId="{B4AFDDA3-1BFD-481E-92BB-C3EEE40C1138}" destId="{F17D6E37-4930-4F3E-8119-13941D6638C1}"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2302C-305F-48F9-BA0C-0E6B90244B00}">
      <dsp:nvSpPr>
        <dsp:cNvPr id="0" name=""/>
        <dsp:cNvSpPr/>
      </dsp:nvSpPr>
      <dsp:spPr>
        <a:xfrm>
          <a:off x="304809" y="524968"/>
          <a:ext cx="2081807" cy="1249084"/>
        </a:xfrm>
        <a:prstGeom prst="roundRect">
          <a:avLst>
            <a:gd name="adj" fmla="val 10000"/>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Federal and state process (some “joint” process)</a:t>
          </a:r>
        </a:p>
      </dsp:txBody>
      <dsp:txXfrm>
        <a:off x="341393" y="561552"/>
        <a:ext cx="2008639" cy="1175916"/>
      </dsp:txXfrm>
    </dsp:sp>
    <dsp:sp modelId="{3E7499A8-C162-47E3-93D5-67CF92E2A04D}">
      <dsp:nvSpPr>
        <dsp:cNvPr id="0" name=""/>
        <dsp:cNvSpPr/>
      </dsp:nvSpPr>
      <dsp:spPr>
        <a:xfrm rot="5400000">
          <a:off x="1038600" y="1684679"/>
          <a:ext cx="481811" cy="5943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01215" y="1740926"/>
        <a:ext cx="356582" cy="337268"/>
      </dsp:txXfrm>
    </dsp:sp>
    <dsp:sp modelId="{BCFE4206-C7D8-4776-99CB-686D6DA03BAA}">
      <dsp:nvSpPr>
        <dsp:cNvPr id="0" name=""/>
        <dsp:cNvSpPr/>
      </dsp:nvSpPr>
      <dsp:spPr>
        <a:xfrm>
          <a:off x="304809" y="2209796"/>
          <a:ext cx="2081807" cy="1249084"/>
        </a:xfrm>
        <a:prstGeom prst="roundRect">
          <a:avLst>
            <a:gd name="adj" fmla="val 10000"/>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Public notice, Consistency with:</a:t>
          </a:r>
        </a:p>
        <a:p>
          <a:pPr marL="114300" lvl="1" indent="-114300" algn="l" defTabSz="577850">
            <a:lnSpc>
              <a:spcPct val="90000"/>
            </a:lnSpc>
            <a:spcBef>
              <a:spcPct val="0"/>
            </a:spcBef>
            <a:spcAft>
              <a:spcPct val="15000"/>
            </a:spcAft>
            <a:buChar char="•"/>
          </a:pPr>
          <a:r>
            <a:rPr lang="en-US" sz="1300" kern="1200" dirty="0">
              <a:latin typeface="Times New Roman" panose="02020603050405020304" pitchFamily="18" charset="0"/>
              <a:cs typeface="Times New Roman" panose="02020603050405020304" pitchFamily="18" charset="0"/>
            </a:rPr>
            <a:t>CZMA, CMP, 106 Historic, NMFS, ESA (CNA), WSRA</a:t>
          </a:r>
        </a:p>
      </dsp:txBody>
      <dsp:txXfrm>
        <a:off x="341393" y="2246380"/>
        <a:ext cx="2008639" cy="1175916"/>
      </dsp:txXfrm>
    </dsp:sp>
    <dsp:sp modelId="{BD478473-5695-44EF-B679-3029C8FAC11B}">
      <dsp:nvSpPr>
        <dsp:cNvPr id="0" name=""/>
        <dsp:cNvSpPr/>
      </dsp:nvSpPr>
      <dsp:spPr>
        <a:xfrm rot="5400000">
          <a:off x="1125644" y="3407989"/>
          <a:ext cx="440138" cy="51628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90828" y="3446064"/>
        <a:ext cx="309772" cy="308097"/>
      </dsp:txXfrm>
    </dsp:sp>
    <dsp:sp modelId="{3D19AEA3-0296-4589-A692-55E635FCB5F1}">
      <dsp:nvSpPr>
        <dsp:cNvPr id="0" name=""/>
        <dsp:cNvSpPr/>
      </dsp:nvSpPr>
      <dsp:spPr>
        <a:xfrm>
          <a:off x="304809" y="3886205"/>
          <a:ext cx="2081807" cy="1249084"/>
        </a:xfrm>
        <a:prstGeom prst="roundRect">
          <a:avLst>
            <a:gd name="adj" fmla="val 10000"/>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Permit Issued sometimes with conditions (“no net loss”)</a:t>
          </a:r>
        </a:p>
      </dsp:txBody>
      <dsp:txXfrm>
        <a:off x="341393" y="3922789"/>
        <a:ext cx="2008639" cy="1175916"/>
      </dsp:txXfrm>
    </dsp:sp>
    <dsp:sp modelId="{FFDDF2C1-909F-4A5C-9A1E-69583B1EAA0F}">
      <dsp:nvSpPr>
        <dsp:cNvPr id="0" name=""/>
        <dsp:cNvSpPr/>
      </dsp:nvSpPr>
      <dsp:spPr>
        <a:xfrm rot="955884">
          <a:off x="2430235" y="3337950"/>
          <a:ext cx="559815" cy="38887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32475" y="3399714"/>
        <a:ext cx="443153" cy="233323"/>
      </dsp:txXfrm>
    </dsp:sp>
    <dsp:sp modelId="{BE0570E5-B06E-4F53-BB17-C1567EBD19F7}">
      <dsp:nvSpPr>
        <dsp:cNvPr id="0" name=""/>
        <dsp:cNvSpPr/>
      </dsp:nvSpPr>
      <dsp:spPr>
        <a:xfrm>
          <a:off x="5374906" y="457201"/>
          <a:ext cx="2081807" cy="1249084"/>
        </a:xfrm>
        <a:prstGeom prst="roundRect">
          <a:avLst>
            <a:gd name="adj" fmla="val 10000"/>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“no findings”</a:t>
          </a:r>
        </a:p>
      </dsp:txBody>
      <dsp:txXfrm>
        <a:off x="5411490" y="493785"/>
        <a:ext cx="2008639" cy="1175916"/>
      </dsp:txXfrm>
    </dsp:sp>
    <dsp:sp modelId="{70D59B66-FB3D-4822-AFCB-A5CF68B9EA92}">
      <dsp:nvSpPr>
        <dsp:cNvPr id="0" name=""/>
        <dsp:cNvSpPr/>
      </dsp:nvSpPr>
      <dsp:spPr>
        <a:xfrm rot="13273608" flipV="1">
          <a:off x="2132864" y="2005871"/>
          <a:ext cx="1870388" cy="47005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vert270"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Re-design re-submit</a:t>
          </a:r>
        </a:p>
      </dsp:txBody>
      <dsp:txXfrm rot="-5400000">
        <a:off x="2980070" y="1422684"/>
        <a:ext cx="282035" cy="1729370"/>
      </dsp:txXfrm>
    </dsp:sp>
    <dsp:sp modelId="{F17D6E37-4930-4F3E-8119-13941D6638C1}">
      <dsp:nvSpPr>
        <dsp:cNvPr id="0" name=""/>
        <dsp:cNvSpPr/>
      </dsp:nvSpPr>
      <dsp:spPr>
        <a:xfrm>
          <a:off x="2895598" y="2971796"/>
          <a:ext cx="2081807" cy="1249084"/>
        </a:xfrm>
        <a:prstGeom prst="roundRect">
          <a:avLst>
            <a:gd name="adj" fmla="val 10000"/>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imes New Roman" panose="02020603050405020304" pitchFamily="18" charset="0"/>
              <a:cs typeface="Times New Roman" panose="02020603050405020304" pitchFamily="18" charset="0"/>
            </a:rPr>
            <a:t>Permit denied</a:t>
          </a:r>
        </a:p>
      </dsp:txBody>
      <dsp:txXfrm>
        <a:off x="2932182" y="3008380"/>
        <a:ext cx="2008639" cy="11759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4FBA96-316A-4783-B97C-349F75BC0842}" type="datetimeFigureOut">
              <a:rPr lang="en-US" smtClean="0"/>
              <a:t>3/8/2017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8926B-F335-47A7-B492-9CA021C7A7A7}" type="slidenum">
              <a:rPr lang="en-US" smtClean="0"/>
              <a:t>‹#›</a:t>
            </a:fld>
            <a:endParaRPr lang="en-US"/>
          </a:p>
        </p:txBody>
      </p:sp>
    </p:spTree>
    <p:extLst>
      <p:ext uri="{BB962C8B-B14F-4D97-AF65-F5344CB8AC3E}">
        <p14:creationId xmlns:p14="http://schemas.microsoft.com/office/powerpoint/2010/main" val="146040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use and extraction resource provides protection / benefits if left in tact.</a:t>
            </a:r>
          </a:p>
          <a:p>
            <a:r>
              <a:rPr lang="en-US" dirty="0"/>
              <a:t>Tradeoffs to managing water </a:t>
            </a:r>
            <a:r>
              <a:rPr lang="en-US" dirty="0" err="1"/>
              <a:t>resouces</a:t>
            </a:r>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11</a:t>
            </a:fld>
            <a:endParaRPr lang="en-US"/>
          </a:p>
        </p:txBody>
      </p:sp>
    </p:spTree>
    <p:extLst>
      <p:ext uri="{BB962C8B-B14F-4D97-AF65-F5344CB8AC3E}">
        <p14:creationId xmlns:p14="http://schemas.microsoft.com/office/powerpoint/2010/main" val="934911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61</a:t>
            </a:fld>
            <a:endParaRPr lang="en-US"/>
          </a:p>
        </p:txBody>
      </p:sp>
    </p:spTree>
    <p:extLst>
      <p:ext uri="{BB962C8B-B14F-4D97-AF65-F5344CB8AC3E}">
        <p14:creationId xmlns:p14="http://schemas.microsoft.com/office/powerpoint/2010/main" val="72570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jurisdiction overlaps with state jurisdiction.  States typically regulate to ordinary high water (OHW) and mean</a:t>
            </a:r>
            <a:r>
              <a:rPr lang="en-US" baseline="0" dirty="0"/>
              <a:t> high water (MHW) in tidal areas.  Most states also regulated wetlands.  Federal CWA and state regulate projects in these areas that are typically filling or constructing crossings or stabilizing the shore line.</a:t>
            </a:r>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465597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law cover all waters? How about wetlands…?</a:t>
            </a:r>
          </a:p>
        </p:txBody>
      </p:sp>
      <p:sp>
        <p:nvSpPr>
          <p:cNvPr id="4" name="Slide Number Placeholder 3"/>
          <p:cNvSpPr>
            <a:spLocks noGrp="1"/>
          </p:cNvSpPr>
          <p:nvPr>
            <p:ph type="sldNum" sz="quarter" idx="10"/>
          </p:nvPr>
        </p:nvSpPr>
        <p:spPr/>
        <p:txBody>
          <a:bodyPr/>
          <a:lstStyle/>
          <a:p>
            <a:fld id="{AD48926B-F335-47A7-B492-9CA021C7A7A7}" type="slidenum">
              <a:rPr lang="en-US" smtClean="0"/>
              <a:t>66</a:t>
            </a:fld>
            <a:endParaRPr lang="en-US"/>
          </a:p>
        </p:txBody>
      </p:sp>
    </p:spTree>
    <p:extLst>
      <p:ext uri="{BB962C8B-B14F-4D97-AF65-F5344CB8AC3E}">
        <p14:creationId xmlns:p14="http://schemas.microsoft.com/office/powerpoint/2010/main" val="2043700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CWA/RHA</a:t>
            </a:r>
            <a:r>
              <a:rPr lang="en-US" baseline="0" dirty="0"/>
              <a:t> </a:t>
            </a:r>
            <a:r>
              <a:rPr lang="en-US" dirty="0"/>
              <a:t>governs</a:t>
            </a:r>
            <a:r>
              <a:rPr lang="en-US" baseline="0" dirty="0"/>
              <a:t> Federal process state laws govern state process sometimes joint processes are approved for specific activities.  Public notice comment period, ESA surveys bog turtle, can design to “avoid” the resource.  During the permit process the USACE is required to confirm that the project is consistent with other federal laws.  When the USACE issues permits it has to prove that all of the other agency rules were followed including historic preservation, endangered species etc.</a:t>
            </a:r>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69</a:t>
            </a:fld>
            <a:endParaRPr lang="en-US"/>
          </a:p>
        </p:txBody>
      </p:sp>
    </p:spTree>
    <p:extLst>
      <p:ext uri="{BB962C8B-B14F-4D97-AF65-F5344CB8AC3E}">
        <p14:creationId xmlns:p14="http://schemas.microsoft.com/office/powerpoint/2010/main" val="1304276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70</a:t>
            </a:fld>
            <a:endParaRPr lang="en-US"/>
          </a:p>
        </p:txBody>
      </p:sp>
    </p:spTree>
    <p:extLst>
      <p:ext uri="{BB962C8B-B14F-4D97-AF65-F5344CB8AC3E}">
        <p14:creationId xmlns:p14="http://schemas.microsoft.com/office/powerpoint/2010/main" val="322100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71</a:t>
            </a:fld>
            <a:endParaRPr lang="en-US"/>
          </a:p>
        </p:txBody>
      </p:sp>
    </p:spTree>
    <p:extLst>
      <p:ext uri="{BB962C8B-B14F-4D97-AF65-F5344CB8AC3E}">
        <p14:creationId xmlns:p14="http://schemas.microsoft.com/office/powerpoint/2010/main" val="2417003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72</a:t>
            </a:fld>
            <a:endParaRPr lang="en-US"/>
          </a:p>
        </p:txBody>
      </p:sp>
    </p:spTree>
    <p:extLst>
      <p:ext uri="{BB962C8B-B14F-4D97-AF65-F5344CB8AC3E}">
        <p14:creationId xmlns:p14="http://schemas.microsoft.com/office/powerpoint/2010/main" val="327468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14</a:t>
            </a:fld>
            <a:endParaRPr lang="en-US"/>
          </a:p>
        </p:txBody>
      </p:sp>
    </p:spTree>
    <p:extLst>
      <p:ext uri="{BB962C8B-B14F-4D97-AF65-F5344CB8AC3E}">
        <p14:creationId xmlns:p14="http://schemas.microsoft.com/office/powerpoint/2010/main" val="250871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Wetlands were once thought to be wasteland areas to be filled, drained, ditched and were more valuable when they were dry land (www.water.epa.gov).  Disease carrying insects also breed in wetlands so, in early America, filling wetlands was necessary to reduce malaria and other mosquito borne disease. Over half of wetlands in America have been filled or drained (www.water.epa.gov).</a:t>
            </a:r>
          </a:p>
          <a:p>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29</a:t>
            </a:fld>
            <a:endParaRPr lang="en-US"/>
          </a:p>
        </p:txBody>
      </p:sp>
    </p:spTree>
    <p:extLst>
      <p:ext uri="{BB962C8B-B14F-4D97-AF65-F5344CB8AC3E}">
        <p14:creationId xmlns:p14="http://schemas.microsoft.com/office/powerpoint/2010/main" val="203928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 there are many types of wetlands called by different names for scientific purposes.</a:t>
            </a:r>
          </a:p>
          <a:p>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32</a:t>
            </a:fld>
            <a:endParaRPr lang="en-US"/>
          </a:p>
        </p:txBody>
      </p:sp>
    </p:spTree>
    <p:extLst>
      <p:ext uri="{BB962C8B-B14F-4D97-AF65-F5344CB8AC3E}">
        <p14:creationId xmlns:p14="http://schemas.microsoft.com/office/powerpoint/2010/main" val="4280769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 is the jurisdictional (regulatory) definitions of wetlands.  These definitions depend on science and law.</a:t>
            </a:r>
          </a:p>
          <a:p>
            <a:r>
              <a:rPr lang="en-US" dirty="0"/>
              <a:t>When I completed wetland delineations, I would also flag areas that were Waters of the US, and waters under state jurisdiction.</a:t>
            </a:r>
          </a:p>
          <a:p>
            <a:r>
              <a:rPr lang="en-US" dirty="0"/>
              <a:t>After I completed my report, representatives from the state and US Army Corps of Engineers would come to verify my “line.”</a:t>
            </a:r>
          </a:p>
          <a:p>
            <a:r>
              <a:rPr lang="en-US" dirty="0"/>
              <a:t>The current rule attempts to clarify isolated waters, and their function in the landscape.</a:t>
            </a:r>
          </a:p>
          <a:p>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33</a:t>
            </a:fld>
            <a:endParaRPr lang="en-US"/>
          </a:p>
        </p:txBody>
      </p:sp>
    </p:spTree>
    <p:extLst>
      <p:ext uri="{BB962C8B-B14F-4D97-AF65-F5344CB8AC3E}">
        <p14:creationId xmlns:p14="http://schemas.microsoft.com/office/powerpoint/2010/main" val="3803685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Wetlands were once thought to be wasteland areas to be filled, drained, ditched and were more valuable when they were dry land (www.water.epa.gov).  Disease carrying insects also breed in wetlands so, in early America, filling wetlands was necessary to reduce malaria and other mosquito borne disease. Over half of wetlands in America have been filled or drained (www.water.epa.gov).</a:t>
            </a:r>
          </a:p>
          <a:p>
            <a:endParaRPr lang="en-US" dirty="0"/>
          </a:p>
        </p:txBody>
      </p:sp>
      <p:sp>
        <p:nvSpPr>
          <p:cNvPr id="4" name="Slide Number Placeholder 3"/>
          <p:cNvSpPr>
            <a:spLocks noGrp="1"/>
          </p:cNvSpPr>
          <p:nvPr>
            <p:ph type="sldNum" sz="quarter" idx="10"/>
          </p:nvPr>
        </p:nvSpPr>
        <p:spPr/>
        <p:txBody>
          <a:bodyPr/>
          <a:lstStyle/>
          <a:p>
            <a:fld id="{AD48926B-F335-47A7-B492-9CA021C7A7A7}" type="slidenum">
              <a:rPr lang="en-US" smtClean="0"/>
              <a:t>52</a:t>
            </a:fld>
            <a:endParaRPr lang="en-US"/>
          </a:p>
        </p:txBody>
      </p:sp>
    </p:spTree>
    <p:extLst>
      <p:ext uri="{BB962C8B-B14F-4D97-AF65-F5344CB8AC3E}">
        <p14:creationId xmlns:p14="http://schemas.microsoft.com/office/powerpoint/2010/main" val="22390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federal jurisdiction overlaps with state jurisdiction.  States typically regulate to ordinary high water (OHW) and mean</a:t>
            </a:r>
            <a:r>
              <a:rPr lang="en-US" baseline="0" dirty="0"/>
              <a:t> high water (MHW) in tidal areas.  Most states also regulated wetlands.  Federal CWA and state regulate projects in these areas that are typically filling or constructing crossings or stabilizing the shore line.  Wetlands and waters have a definition and sometimes people confuse them.  The plans that have both waters and wetlands would have waters of the US with wetlands, or just waters of the US.</a:t>
            </a:r>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57</a:t>
            </a:fld>
            <a:endParaRPr lang="en-US"/>
          </a:p>
        </p:txBody>
      </p:sp>
    </p:spTree>
    <p:extLst>
      <p:ext uri="{BB962C8B-B14F-4D97-AF65-F5344CB8AC3E}">
        <p14:creationId xmlns:p14="http://schemas.microsoft.com/office/powerpoint/2010/main" val="380251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municipal protection, the</a:t>
            </a:r>
            <a:r>
              <a:rPr lang="en-US" baseline="0" dirty="0"/>
              <a:t> City of Newark added riparian and wetland ordinance for its Subdivision and Development Regulations.  New Castle County also has protections established in their Unified Development Code (UDC).  </a:t>
            </a:r>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t>58</a:t>
            </a:fld>
            <a:endParaRPr lang="en-US"/>
          </a:p>
        </p:txBody>
      </p:sp>
    </p:spTree>
    <p:extLst>
      <p:ext uri="{BB962C8B-B14F-4D97-AF65-F5344CB8AC3E}">
        <p14:creationId xmlns:p14="http://schemas.microsoft.com/office/powerpoint/2010/main" val="35188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complicated</a:t>
            </a:r>
            <a:r>
              <a:rPr lang="en-US" baseline="0" dirty="0"/>
              <a:t> is the jurisdictional (regulatory) definitions of wetlands.  These definitions depend on science and law.</a:t>
            </a:r>
            <a:endParaRPr lang="en-US" dirty="0"/>
          </a:p>
        </p:txBody>
      </p:sp>
      <p:sp>
        <p:nvSpPr>
          <p:cNvPr id="4" name="Slide Number Placeholder 3"/>
          <p:cNvSpPr>
            <a:spLocks noGrp="1"/>
          </p:cNvSpPr>
          <p:nvPr>
            <p:ph type="sldNum" sz="quarter" idx="10"/>
          </p:nvPr>
        </p:nvSpPr>
        <p:spPr/>
        <p:txBody>
          <a:bodyPr/>
          <a:lstStyle/>
          <a:p>
            <a:fld id="{21AAF95A-06FE-4C25-B348-29FC41E82519}"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69119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46" name="Rectangle 2"/>
          <p:cNvSpPr>
            <a:spLocks noChangeArrowheads="1"/>
          </p:cNvSpPr>
          <p:nvPr userDrawn="1"/>
        </p:nvSpPr>
        <p:spPr bwMode="auto">
          <a:xfrm>
            <a:off x="0" y="0"/>
            <a:ext cx="12192000" cy="6858000"/>
          </a:xfrm>
          <a:prstGeom prst="rect">
            <a:avLst/>
          </a:prstGeom>
          <a:gradFill rotWithShape="0">
            <a:gsLst>
              <a:gs pos="0">
                <a:srgbClr val="000000"/>
              </a:gs>
              <a:gs pos="100000">
                <a:schemeClr val="accent2"/>
              </a:gs>
            </a:gsLst>
            <a:lin ang="0" scaled="1"/>
          </a:gradFill>
          <a:ln w="9525">
            <a:solidFill>
              <a:schemeClr val="tx1"/>
            </a:solidFill>
            <a:miter lim="800000"/>
            <a:headEnd/>
            <a:tailEnd/>
          </a:ln>
          <a:effectLst/>
        </p:spPr>
        <p:txBody>
          <a:bodyPr wrap="none" anchor="ctr"/>
          <a:lstStyle/>
          <a:p>
            <a:endParaRPr lang="en-US" sz="1800"/>
          </a:p>
        </p:txBody>
      </p:sp>
      <p:sp>
        <p:nvSpPr>
          <p:cNvPr id="6147" name="Freeform 3"/>
          <p:cNvSpPr>
            <a:spLocks/>
          </p:cNvSpPr>
          <p:nvPr userDrawn="1"/>
        </p:nvSpPr>
        <p:spPr bwMode="auto">
          <a:xfrm>
            <a:off x="-12699" y="0"/>
            <a:ext cx="12204700" cy="1690688"/>
          </a:xfrm>
          <a:custGeom>
            <a:avLst/>
            <a:gdLst/>
            <a:ahLst/>
            <a:cxnLst>
              <a:cxn ang="0">
                <a:pos x="5121" y="0"/>
              </a:cxn>
              <a:cxn ang="0">
                <a:pos x="5134" y="825"/>
              </a:cxn>
              <a:cxn ang="0">
                <a:pos x="4373" y="857"/>
              </a:cxn>
              <a:cxn ang="0">
                <a:pos x="3192" y="654"/>
              </a:cxn>
              <a:cxn ang="0">
                <a:pos x="1818" y="744"/>
              </a:cxn>
              <a:cxn ang="0">
                <a:pos x="830" y="1048"/>
              </a:cxn>
              <a:cxn ang="0">
                <a:pos x="0" y="1170"/>
              </a:cxn>
              <a:cxn ang="0">
                <a:pos x="6" y="6"/>
              </a:cxn>
              <a:cxn ang="0">
                <a:pos x="5121" y="0"/>
              </a:cxn>
            </a:cxnLst>
            <a:rect l="0" t="0" r="r" b="b"/>
            <a:pathLst>
              <a:path w="5142" h="1209">
                <a:moveTo>
                  <a:pt x="5121" y="0"/>
                </a:moveTo>
                <a:cubicBezTo>
                  <a:pt x="5134" y="292"/>
                  <a:pt x="5142" y="674"/>
                  <a:pt x="5134" y="825"/>
                </a:cubicBezTo>
                <a:cubicBezTo>
                  <a:pt x="4966" y="861"/>
                  <a:pt x="4667" y="899"/>
                  <a:pt x="4373" y="857"/>
                </a:cubicBezTo>
                <a:cubicBezTo>
                  <a:pt x="4049" y="829"/>
                  <a:pt x="3618" y="673"/>
                  <a:pt x="3192" y="654"/>
                </a:cubicBezTo>
                <a:cubicBezTo>
                  <a:pt x="2766" y="635"/>
                  <a:pt x="2211" y="678"/>
                  <a:pt x="1818" y="744"/>
                </a:cubicBezTo>
                <a:cubicBezTo>
                  <a:pt x="1425" y="810"/>
                  <a:pt x="1133" y="977"/>
                  <a:pt x="830" y="1048"/>
                </a:cubicBezTo>
                <a:cubicBezTo>
                  <a:pt x="588" y="1122"/>
                  <a:pt x="210" y="1209"/>
                  <a:pt x="0" y="1170"/>
                </a:cubicBezTo>
                <a:cubicBezTo>
                  <a:pt x="0" y="786"/>
                  <a:pt x="6" y="431"/>
                  <a:pt x="6" y="6"/>
                </a:cubicBezTo>
                <a:cubicBezTo>
                  <a:pt x="900" y="0"/>
                  <a:pt x="4754" y="0"/>
                  <a:pt x="5121" y="0"/>
                </a:cubicBezTo>
                <a:close/>
              </a:path>
            </a:pathLst>
          </a:custGeom>
          <a:gradFill rotWithShape="1">
            <a:gsLst>
              <a:gs pos="0">
                <a:schemeClr val="accent2">
                  <a:gamma/>
                  <a:shade val="46275"/>
                  <a:invGamma/>
                </a:schemeClr>
              </a:gs>
              <a:gs pos="100000">
                <a:schemeClr val="accent2"/>
              </a:gs>
            </a:gsLst>
            <a:lin ang="0" scaled="1"/>
          </a:gradFill>
          <a:ln w="9525">
            <a:noFill/>
            <a:round/>
            <a:headEnd/>
            <a:tailEnd/>
          </a:ln>
          <a:effectLst/>
        </p:spPr>
        <p:txBody>
          <a:bodyPr/>
          <a:lstStyle/>
          <a:p>
            <a:endParaRPr lang="en-US" sz="1800"/>
          </a:p>
        </p:txBody>
      </p:sp>
      <p:sp>
        <p:nvSpPr>
          <p:cNvPr id="6148" name="Freeform 4"/>
          <p:cNvSpPr>
            <a:spLocks/>
          </p:cNvSpPr>
          <p:nvPr userDrawn="1"/>
        </p:nvSpPr>
        <p:spPr bwMode="auto">
          <a:xfrm>
            <a:off x="-14817" y="5076826"/>
            <a:ext cx="12206817" cy="1749425"/>
          </a:xfrm>
          <a:custGeom>
            <a:avLst/>
            <a:gdLst/>
            <a:ahLst/>
            <a:cxnLst>
              <a:cxn ang="0">
                <a:pos x="1" y="1098"/>
              </a:cxn>
              <a:cxn ang="0">
                <a:pos x="7" y="744"/>
              </a:cxn>
              <a:cxn ang="0">
                <a:pos x="1" y="312"/>
              </a:cxn>
              <a:cxn ang="0">
                <a:pos x="853" y="108"/>
              </a:cxn>
              <a:cxn ang="0">
                <a:pos x="1821" y="51"/>
              </a:cxn>
              <a:cxn ang="0">
                <a:pos x="3495" y="412"/>
              </a:cxn>
              <a:cxn ang="0">
                <a:pos x="4868" y="466"/>
              </a:cxn>
              <a:cxn ang="0">
                <a:pos x="5773" y="468"/>
              </a:cxn>
              <a:cxn ang="0">
                <a:pos x="5799" y="1089"/>
              </a:cxn>
              <a:cxn ang="0">
                <a:pos x="890" y="1095"/>
              </a:cxn>
            </a:cxnLst>
            <a:rect l="0" t="0" r="r" b="b"/>
            <a:pathLst>
              <a:path w="5799" h="1102">
                <a:moveTo>
                  <a:pt x="1" y="1098"/>
                </a:moveTo>
                <a:cubicBezTo>
                  <a:pt x="0" y="1038"/>
                  <a:pt x="6" y="874"/>
                  <a:pt x="7" y="744"/>
                </a:cubicBezTo>
                <a:cubicBezTo>
                  <a:pt x="7" y="613"/>
                  <a:pt x="1" y="582"/>
                  <a:pt x="1" y="312"/>
                </a:cubicBezTo>
                <a:cubicBezTo>
                  <a:pt x="189" y="266"/>
                  <a:pt x="550" y="152"/>
                  <a:pt x="853" y="108"/>
                </a:cubicBezTo>
                <a:cubicBezTo>
                  <a:pt x="1156" y="64"/>
                  <a:pt x="1381" y="0"/>
                  <a:pt x="1821" y="51"/>
                </a:cubicBezTo>
                <a:cubicBezTo>
                  <a:pt x="2261" y="102"/>
                  <a:pt x="2987" y="343"/>
                  <a:pt x="3495" y="412"/>
                </a:cubicBezTo>
                <a:cubicBezTo>
                  <a:pt x="4003" y="481"/>
                  <a:pt x="4488" y="457"/>
                  <a:pt x="4868" y="466"/>
                </a:cubicBezTo>
                <a:cubicBezTo>
                  <a:pt x="5248" y="475"/>
                  <a:pt x="5618" y="364"/>
                  <a:pt x="5773" y="468"/>
                </a:cubicBezTo>
                <a:cubicBezTo>
                  <a:pt x="5758" y="930"/>
                  <a:pt x="5799" y="540"/>
                  <a:pt x="5799" y="1089"/>
                </a:cubicBezTo>
                <a:cubicBezTo>
                  <a:pt x="4801" y="1095"/>
                  <a:pt x="1332" y="1102"/>
                  <a:pt x="890" y="1095"/>
                </a:cubicBezTo>
              </a:path>
            </a:pathLst>
          </a:custGeom>
          <a:gradFill rotWithShape="1">
            <a:gsLst>
              <a:gs pos="0">
                <a:schemeClr val="accent2">
                  <a:gamma/>
                  <a:shade val="46275"/>
                  <a:invGamma/>
                </a:schemeClr>
              </a:gs>
              <a:gs pos="100000">
                <a:schemeClr val="accent2"/>
              </a:gs>
            </a:gsLst>
            <a:lin ang="0" scaled="1"/>
          </a:gradFill>
          <a:ln w="9525">
            <a:noFill/>
            <a:round/>
            <a:headEnd/>
            <a:tailEnd/>
          </a:ln>
          <a:effectLst/>
        </p:spPr>
        <p:txBody>
          <a:bodyPr/>
          <a:lstStyle/>
          <a:p>
            <a:endParaRPr lang="en-US" sz="1800"/>
          </a:p>
        </p:txBody>
      </p:sp>
      <p:sp>
        <p:nvSpPr>
          <p:cNvPr id="6149" name="Freeform 5"/>
          <p:cNvSpPr>
            <a:spLocks/>
          </p:cNvSpPr>
          <p:nvPr userDrawn="1"/>
        </p:nvSpPr>
        <p:spPr bwMode="auto">
          <a:xfrm>
            <a:off x="-6350" y="3094039"/>
            <a:ext cx="12198351" cy="2344737"/>
          </a:xfrm>
          <a:custGeom>
            <a:avLst/>
            <a:gdLst/>
            <a:ahLst/>
            <a:cxnLst>
              <a:cxn ang="0">
                <a:pos x="6" y="370"/>
              </a:cxn>
              <a:cxn ang="0">
                <a:pos x="417" y="343"/>
              </a:cxn>
              <a:cxn ang="0">
                <a:pos x="2289" y="37"/>
              </a:cxn>
              <a:cxn ang="0">
                <a:pos x="3645" y="565"/>
              </a:cxn>
              <a:cxn ang="0">
                <a:pos x="4887" y="515"/>
              </a:cxn>
              <a:cxn ang="0">
                <a:pos x="5781" y="523"/>
              </a:cxn>
              <a:cxn ang="0">
                <a:pos x="5775" y="1441"/>
              </a:cxn>
              <a:cxn ang="0">
                <a:pos x="4893" y="1447"/>
              </a:cxn>
              <a:cxn ang="0">
                <a:pos x="3333" y="1345"/>
              </a:cxn>
              <a:cxn ang="0">
                <a:pos x="1905" y="1045"/>
              </a:cxn>
              <a:cxn ang="0">
                <a:pos x="771" y="1123"/>
              </a:cxn>
              <a:cxn ang="0">
                <a:pos x="0" y="1303"/>
              </a:cxn>
            </a:cxnLst>
            <a:rect l="0" t="0" r="r" b="b"/>
            <a:pathLst>
              <a:path w="5787" h="1477">
                <a:moveTo>
                  <a:pt x="6" y="370"/>
                </a:moveTo>
                <a:cubicBezTo>
                  <a:pt x="74" y="366"/>
                  <a:pt x="37" y="398"/>
                  <a:pt x="417" y="343"/>
                </a:cubicBezTo>
                <a:cubicBezTo>
                  <a:pt x="797" y="288"/>
                  <a:pt x="1751" y="0"/>
                  <a:pt x="2289" y="37"/>
                </a:cubicBezTo>
                <a:cubicBezTo>
                  <a:pt x="2827" y="74"/>
                  <a:pt x="3212" y="485"/>
                  <a:pt x="3645" y="565"/>
                </a:cubicBezTo>
                <a:cubicBezTo>
                  <a:pt x="4078" y="645"/>
                  <a:pt x="4531" y="522"/>
                  <a:pt x="4887" y="515"/>
                </a:cubicBezTo>
                <a:cubicBezTo>
                  <a:pt x="5243" y="508"/>
                  <a:pt x="5565" y="505"/>
                  <a:pt x="5781" y="523"/>
                </a:cubicBezTo>
                <a:cubicBezTo>
                  <a:pt x="5766" y="985"/>
                  <a:pt x="5787" y="1231"/>
                  <a:pt x="5775" y="1441"/>
                </a:cubicBezTo>
                <a:cubicBezTo>
                  <a:pt x="5583" y="1477"/>
                  <a:pt x="5289" y="1459"/>
                  <a:pt x="4893" y="1447"/>
                </a:cubicBezTo>
                <a:cubicBezTo>
                  <a:pt x="4691" y="1456"/>
                  <a:pt x="3831" y="1412"/>
                  <a:pt x="3333" y="1345"/>
                </a:cubicBezTo>
                <a:cubicBezTo>
                  <a:pt x="2835" y="1278"/>
                  <a:pt x="2332" y="1082"/>
                  <a:pt x="1905" y="1045"/>
                </a:cubicBezTo>
                <a:cubicBezTo>
                  <a:pt x="1629" y="1009"/>
                  <a:pt x="1077" y="1063"/>
                  <a:pt x="771" y="1123"/>
                </a:cubicBezTo>
                <a:cubicBezTo>
                  <a:pt x="465" y="1183"/>
                  <a:pt x="161" y="1266"/>
                  <a:pt x="0" y="1303"/>
                </a:cubicBezTo>
              </a:path>
            </a:pathLst>
          </a:custGeom>
          <a:gradFill rotWithShape="1">
            <a:gsLst>
              <a:gs pos="0">
                <a:schemeClr val="accent2">
                  <a:gamma/>
                  <a:shade val="46275"/>
                  <a:invGamma/>
                </a:schemeClr>
              </a:gs>
              <a:gs pos="100000">
                <a:schemeClr val="accent2"/>
              </a:gs>
            </a:gsLst>
            <a:lin ang="0" scaled="1"/>
          </a:gradFill>
          <a:ln w="9525">
            <a:noFill/>
            <a:round/>
            <a:headEnd/>
            <a:tailEnd/>
          </a:ln>
          <a:effectLst/>
        </p:spPr>
        <p:txBody>
          <a:bodyPr/>
          <a:lstStyle/>
          <a:p>
            <a:endParaRPr lang="en-US" sz="1800"/>
          </a:p>
        </p:txBody>
      </p:sp>
      <p:sp>
        <p:nvSpPr>
          <p:cNvPr id="6150" name="Freeform 6"/>
          <p:cNvSpPr>
            <a:spLocks/>
          </p:cNvSpPr>
          <p:nvPr userDrawn="1"/>
        </p:nvSpPr>
        <p:spPr bwMode="auto">
          <a:xfrm>
            <a:off x="12701" y="1230313"/>
            <a:ext cx="12179300" cy="2482850"/>
          </a:xfrm>
          <a:custGeom>
            <a:avLst/>
            <a:gdLst/>
            <a:ahLst/>
            <a:cxnLst>
              <a:cxn ang="0">
                <a:pos x="0" y="459"/>
              </a:cxn>
              <a:cxn ang="0">
                <a:pos x="480" y="431"/>
              </a:cxn>
              <a:cxn ang="0">
                <a:pos x="1740" y="113"/>
              </a:cxn>
              <a:cxn ang="0">
                <a:pos x="2922" y="11"/>
              </a:cxn>
              <a:cxn ang="0">
                <a:pos x="4008" y="179"/>
              </a:cxn>
              <a:cxn ang="0">
                <a:pos x="4956" y="281"/>
              </a:cxn>
              <a:cxn ang="0">
                <a:pos x="5748" y="329"/>
              </a:cxn>
              <a:cxn ang="0">
                <a:pos x="5772" y="1379"/>
              </a:cxn>
              <a:cxn ang="0">
                <a:pos x="4902" y="1433"/>
              </a:cxn>
              <a:cxn ang="0">
                <a:pos x="3702" y="1493"/>
              </a:cxn>
              <a:cxn ang="0">
                <a:pos x="2496" y="1007"/>
              </a:cxn>
              <a:cxn ang="0">
                <a:pos x="1290" y="1115"/>
              </a:cxn>
              <a:cxn ang="0">
                <a:pos x="366" y="1319"/>
              </a:cxn>
              <a:cxn ang="0">
                <a:pos x="0" y="1337"/>
              </a:cxn>
            </a:cxnLst>
            <a:rect l="0" t="0" r="r" b="b"/>
            <a:pathLst>
              <a:path w="5772" h="1564">
                <a:moveTo>
                  <a:pt x="0" y="459"/>
                </a:moveTo>
                <a:cubicBezTo>
                  <a:pt x="80" y="454"/>
                  <a:pt x="190" y="489"/>
                  <a:pt x="480" y="431"/>
                </a:cubicBezTo>
                <a:cubicBezTo>
                  <a:pt x="770" y="373"/>
                  <a:pt x="1333" y="183"/>
                  <a:pt x="1740" y="113"/>
                </a:cubicBezTo>
                <a:cubicBezTo>
                  <a:pt x="2147" y="43"/>
                  <a:pt x="2544" y="0"/>
                  <a:pt x="2922" y="11"/>
                </a:cubicBezTo>
                <a:cubicBezTo>
                  <a:pt x="3300" y="22"/>
                  <a:pt x="3669" y="134"/>
                  <a:pt x="4008" y="179"/>
                </a:cubicBezTo>
                <a:cubicBezTo>
                  <a:pt x="4347" y="224"/>
                  <a:pt x="4666" y="256"/>
                  <a:pt x="4956" y="281"/>
                </a:cubicBezTo>
                <a:cubicBezTo>
                  <a:pt x="5246" y="306"/>
                  <a:pt x="5484" y="341"/>
                  <a:pt x="5748" y="329"/>
                </a:cubicBezTo>
                <a:cubicBezTo>
                  <a:pt x="5766" y="821"/>
                  <a:pt x="5772" y="1186"/>
                  <a:pt x="5772" y="1379"/>
                </a:cubicBezTo>
                <a:cubicBezTo>
                  <a:pt x="5580" y="1432"/>
                  <a:pt x="5310" y="1427"/>
                  <a:pt x="4902" y="1433"/>
                </a:cubicBezTo>
                <a:cubicBezTo>
                  <a:pt x="4494" y="1439"/>
                  <a:pt x="4103" y="1564"/>
                  <a:pt x="3702" y="1493"/>
                </a:cubicBezTo>
                <a:cubicBezTo>
                  <a:pt x="3301" y="1422"/>
                  <a:pt x="2898" y="1070"/>
                  <a:pt x="2496" y="1007"/>
                </a:cubicBezTo>
                <a:cubicBezTo>
                  <a:pt x="2220" y="971"/>
                  <a:pt x="1566" y="1049"/>
                  <a:pt x="1290" y="1115"/>
                </a:cubicBezTo>
                <a:cubicBezTo>
                  <a:pt x="1014" y="1181"/>
                  <a:pt x="581" y="1282"/>
                  <a:pt x="366" y="1319"/>
                </a:cubicBezTo>
                <a:cubicBezTo>
                  <a:pt x="151" y="1356"/>
                  <a:pt x="76" y="1333"/>
                  <a:pt x="0" y="1337"/>
                </a:cubicBezTo>
              </a:path>
            </a:pathLst>
          </a:custGeom>
          <a:gradFill rotWithShape="1">
            <a:gsLst>
              <a:gs pos="0">
                <a:schemeClr val="accent2">
                  <a:gamma/>
                  <a:shade val="46275"/>
                  <a:invGamma/>
                </a:schemeClr>
              </a:gs>
              <a:gs pos="100000">
                <a:schemeClr val="accent2"/>
              </a:gs>
            </a:gsLst>
            <a:lin ang="0" scaled="1"/>
          </a:gradFill>
          <a:ln w="9525">
            <a:noFill/>
            <a:round/>
            <a:headEnd/>
            <a:tailEnd/>
          </a:ln>
          <a:effectLst/>
        </p:spPr>
        <p:txBody>
          <a:bodyPr/>
          <a:lstStyle/>
          <a:p>
            <a:endParaRPr lang="en-US" sz="1800"/>
          </a:p>
        </p:txBody>
      </p:sp>
      <p:pic>
        <p:nvPicPr>
          <p:cNvPr id="6152" name="Picture 8" descr="duffield_logo_white"/>
          <p:cNvPicPr>
            <a:picLocks noChangeAspect="1" noChangeArrowheads="1"/>
          </p:cNvPicPr>
          <p:nvPr userDrawn="1"/>
        </p:nvPicPr>
        <p:blipFill>
          <a:blip r:embed="rId2" cstate="print">
            <a:clrChange>
              <a:clrFrom>
                <a:srgbClr val="000000"/>
              </a:clrFrom>
              <a:clrTo>
                <a:srgbClr val="000000">
                  <a:alpha val="0"/>
                </a:srgbClr>
              </a:clrTo>
            </a:clrChange>
            <a:lum bright="-18000" contrast="-58000"/>
          </a:blip>
          <a:srcRect/>
          <a:stretch>
            <a:fillRect/>
          </a:stretch>
        </p:blipFill>
        <p:spPr bwMode="auto">
          <a:xfrm>
            <a:off x="10058400" y="6248400"/>
            <a:ext cx="1930400" cy="496888"/>
          </a:xfrm>
          <a:prstGeom prst="rect">
            <a:avLst/>
          </a:prstGeom>
          <a:noFill/>
          <a:ln w="9525">
            <a:noFill/>
            <a:miter lim="800000"/>
            <a:headEnd/>
            <a:tailEnd/>
          </a:ln>
        </p:spPr>
      </p:pic>
      <p:sp>
        <p:nvSpPr>
          <p:cNvPr id="6157" name="Rectangle 13"/>
          <p:cNvSpPr>
            <a:spLocks noChangeArrowheads="1"/>
          </p:cNvSpPr>
          <p:nvPr userDrawn="1"/>
        </p:nvSpPr>
        <p:spPr bwMode="auto">
          <a:xfrm flipV="1">
            <a:off x="508000" y="1066800"/>
            <a:ext cx="10769600" cy="76200"/>
          </a:xfrm>
          <a:prstGeom prst="rect">
            <a:avLst/>
          </a:prstGeom>
          <a:gradFill rotWithShape="1">
            <a:gsLst>
              <a:gs pos="0">
                <a:srgbClr val="FFCC66"/>
              </a:gs>
              <a:gs pos="100000">
                <a:schemeClr val="accent2"/>
              </a:gs>
            </a:gsLst>
            <a:lin ang="0" scaled="1"/>
          </a:gradFill>
          <a:ln w="3175">
            <a:solidFill>
              <a:schemeClr val="tx1"/>
            </a:solidFill>
            <a:miter lim="800000"/>
            <a:headEnd/>
            <a:tailEnd/>
          </a:ln>
          <a:effectLst/>
        </p:spPr>
        <p:txBody>
          <a:bodyPr rot="10800000"/>
          <a:lstStyle/>
          <a:p>
            <a:endParaRPr lang="en-US" sz="1800"/>
          </a:p>
        </p:txBody>
      </p:sp>
    </p:spTree>
    <p:extLst>
      <p:ext uri="{BB962C8B-B14F-4D97-AF65-F5344CB8AC3E}">
        <p14:creationId xmlns:p14="http://schemas.microsoft.com/office/powerpoint/2010/main" val="3805085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3/8/2017</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3/8/2017</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video.nationalgeographic.com/video/news/160602-us-elwha-river-dam-removal-restoration-vin"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dem.ri.gov/" TargetMode="External"/><Relationship Id="rId5" Type="http://schemas.openxmlformats.org/officeDocument/2006/relationships/hyperlink" Target="http://www.epa.gov/"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ngm.nationalgeographic.com/ngm/0707/feature1/text3.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ysa5OBhXz-Q"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indexmundi.com/facts/indicators/SI.POV.GINI/compare#country=si:es:ch:tg:us:uz"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Water resources, social value, and institutions</a:t>
            </a:r>
          </a:p>
        </p:txBody>
      </p:sp>
      <p:sp>
        <p:nvSpPr>
          <p:cNvPr id="3" name="Subtitle 2"/>
          <p:cNvSpPr>
            <a:spLocks noGrp="1"/>
          </p:cNvSpPr>
          <p:nvPr>
            <p:ph type="subTitle" idx="1"/>
          </p:nvPr>
        </p:nvSpPr>
        <p:spPr/>
        <p:txBody>
          <a:bodyPr/>
          <a:lstStyle/>
          <a:p>
            <a:r>
              <a:rPr lang="en-US" dirty="0"/>
              <a:t>Rivers and wetlands protection and regulation</a:t>
            </a:r>
          </a:p>
          <a:p>
            <a:endParaRPr lang="en-US" dirty="0"/>
          </a:p>
          <a:p>
            <a:endParaRPr lang="en-US" dirty="0"/>
          </a:p>
        </p:txBody>
      </p:sp>
    </p:spTree>
    <p:extLst>
      <p:ext uri="{BB962C8B-B14F-4D97-AF65-F5344CB8AC3E}">
        <p14:creationId xmlns:p14="http://schemas.microsoft.com/office/powerpoint/2010/main" val="3123337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Rivers &amp; wetlands protection and regulation</a:t>
            </a:r>
          </a:p>
        </p:txBody>
      </p:sp>
      <p:pic>
        <p:nvPicPr>
          <p:cNvPr id="4" name="Content Placeholder 3"/>
          <p:cNvPicPr>
            <a:picLocks noGrp="1" noChangeAspect="1"/>
          </p:cNvPicPr>
          <p:nvPr>
            <p:ph idx="1"/>
          </p:nvPr>
        </p:nvPicPr>
        <p:blipFill>
          <a:blip r:embed="rId2"/>
          <a:stretch>
            <a:fillRect/>
          </a:stretch>
        </p:blipFill>
        <p:spPr>
          <a:xfrm>
            <a:off x="2530632" y="950038"/>
            <a:ext cx="4102924" cy="2326826"/>
          </a:xfrm>
          <a:prstGeom prst="rect">
            <a:avLst/>
          </a:prstGeom>
        </p:spPr>
      </p:pic>
      <p:sp>
        <p:nvSpPr>
          <p:cNvPr id="3" name="TextBox 2"/>
          <p:cNvSpPr txBox="1"/>
          <p:nvPr/>
        </p:nvSpPr>
        <p:spPr>
          <a:xfrm>
            <a:off x="6633556" y="2599970"/>
            <a:ext cx="4206240" cy="3502497"/>
          </a:xfrm>
          <a:prstGeom prst="rect">
            <a:avLst/>
          </a:prstGeom>
          <a:noFill/>
        </p:spPr>
        <p:txBody>
          <a:bodyPr wrap="square" rtlCol="0">
            <a:spAutoFit/>
          </a:bodyPr>
          <a:lstStyle/>
          <a:p>
            <a:pPr marL="182880" lvl="0" indent="-182880" defTabSz="914400">
              <a:lnSpc>
                <a:spcPct val="90000"/>
              </a:lnSpc>
              <a:spcBef>
                <a:spcPts val="1200"/>
              </a:spcBef>
              <a:buClr>
                <a:srgbClr val="40BAD2"/>
              </a:buClr>
              <a:buFont typeface="Wingdings 2" pitchFamily="18" charset="2"/>
              <a:buChar char=""/>
            </a:pPr>
            <a:r>
              <a:rPr lang="en-US" sz="2800" dirty="0">
                <a:solidFill>
                  <a:srgbClr val="000000">
                    <a:lumMod val="65000"/>
                    <a:lumOff val="35000"/>
                  </a:srgbClr>
                </a:solidFill>
              </a:rPr>
              <a:t>Changing  social value of waters and wetlands </a:t>
            </a:r>
          </a:p>
          <a:p>
            <a:pPr marL="182880" lvl="0" indent="-182880" defTabSz="914400">
              <a:lnSpc>
                <a:spcPct val="90000"/>
              </a:lnSpc>
              <a:spcBef>
                <a:spcPts val="1200"/>
              </a:spcBef>
              <a:buClr>
                <a:srgbClr val="40BAD2"/>
              </a:buClr>
              <a:buFont typeface="Wingdings 2" pitchFamily="18" charset="2"/>
              <a:buChar char=""/>
            </a:pPr>
            <a:r>
              <a:rPr lang="en-US" sz="2800" dirty="0">
                <a:solidFill>
                  <a:srgbClr val="000000">
                    <a:lumMod val="65000"/>
                    <a:lumOff val="35000"/>
                  </a:srgbClr>
                </a:solidFill>
              </a:rPr>
              <a:t>Benefits and costs of managing resources differently (dam removal, coal mining)</a:t>
            </a:r>
          </a:p>
          <a:p>
            <a:pPr marL="182880" lvl="0" indent="-182880" defTabSz="914400">
              <a:lnSpc>
                <a:spcPct val="90000"/>
              </a:lnSpc>
              <a:spcBef>
                <a:spcPts val="1200"/>
              </a:spcBef>
              <a:buClr>
                <a:srgbClr val="40BAD2"/>
              </a:buClr>
              <a:buFont typeface="Wingdings 2" pitchFamily="18" charset="2"/>
              <a:buChar char=""/>
            </a:pPr>
            <a:r>
              <a:rPr lang="en-US" sz="2800" dirty="0">
                <a:solidFill>
                  <a:srgbClr val="000000">
                    <a:lumMod val="65000"/>
                    <a:lumOff val="35000"/>
                  </a:srgbClr>
                </a:solidFill>
              </a:rPr>
              <a:t>Complexities of regulation in the U.S.</a:t>
            </a:r>
          </a:p>
        </p:txBody>
      </p:sp>
    </p:spTree>
    <p:extLst>
      <p:ext uri="{BB962C8B-B14F-4D97-AF65-F5344CB8AC3E}">
        <p14:creationId xmlns:p14="http://schemas.microsoft.com/office/powerpoint/2010/main" val="1020241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 and Waters Resources</a:t>
            </a:r>
          </a:p>
        </p:txBody>
      </p:sp>
      <p:sp>
        <p:nvSpPr>
          <p:cNvPr id="3" name="Content Placeholder 2"/>
          <p:cNvSpPr>
            <a:spLocks noGrp="1"/>
          </p:cNvSpPr>
          <p:nvPr>
            <p:ph idx="1"/>
          </p:nvPr>
        </p:nvSpPr>
        <p:spPr/>
        <p:txBody>
          <a:bodyPr/>
          <a:lstStyle/>
          <a:p>
            <a:r>
              <a:rPr lang="en-US" dirty="0"/>
              <a:t>Fishing</a:t>
            </a:r>
          </a:p>
          <a:p>
            <a:r>
              <a:rPr lang="en-US" dirty="0"/>
              <a:t>Nurseries</a:t>
            </a:r>
          </a:p>
          <a:p>
            <a:r>
              <a:rPr lang="en-US" dirty="0"/>
              <a:t>Storm Protection</a:t>
            </a:r>
          </a:p>
          <a:p>
            <a:r>
              <a:rPr lang="en-US" dirty="0"/>
              <a:t>Hunting</a:t>
            </a:r>
          </a:p>
          <a:p>
            <a:r>
              <a:rPr lang="en-US" dirty="0"/>
              <a:t>Transportation</a:t>
            </a:r>
          </a:p>
          <a:p>
            <a:r>
              <a:rPr lang="en-US" dirty="0"/>
              <a:t>Power </a:t>
            </a:r>
          </a:p>
          <a:p>
            <a:pPr marL="502920" lvl="1" indent="0">
              <a:buNone/>
            </a:pPr>
            <a:r>
              <a:rPr lang="en-US" dirty="0"/>
              <a:t>(hydro and cooling)</a:t>
            </a:r>
          </a:p>
          <a:p>
            <a:r>
              <a:rPr lang="en-US" dirty="0"/>
              <a:t>Mining</a:t>
            </a:r>
          </a:p>
          <a:p>
            <a:r>
              <a:rPr lang="en-US" dirty="0"/>
              <a:t>Drinking</a:t>
            </a:r>
          </a:p>
          <a:p>
            <a:r>
              <a:rPr lang="en-US" dirty="0"/>
              <a:t>Irrigation</a:t>
            </a:r>
          </a:p>
          <a:p>
            <a:r>
              <a:rPr lang="en-US" dirty="0"/>
              <a:t>Recreation</a:t>
            </a:r>
          </a:p>
          <a:p>
            <a:pPr marL="0" indent="0">
              <a:buNone/>
            </a:pPr>
            <a:endParaRPr lang="en-US" dirty="0"/>
          </a:p>
        </p:txBody>
      </p:sp>
      <p:pic>
        <p:nvPicPr>
          <p:cNvPr id="4" name="Picture 3"/>
          <p:cNvPicPr>
            <a:picLocks noChangeAspect="1"/>
          </p:cNvPicPr>
          <p:nvPr/>
        </p:nvPicPr>
        <p:blipFill>
          <a:blip r:embed="rId3"/>
          <a:stretch>
            <a:fillRect/>
          </a:stretch>
        </p:blipFill>
        <p:spPr>
          <a:xfrm>
            <a:off x="8274216" y="1333501"/>
            <a:ext cx="2657473" cy="1714499"/>
          </a:xfrm>
          <a:prstGeom prst="rect">
            <a:avLst/>
          </a:prstGeom>
        </p:spPr>
      </p:pic>
      <p:pic>
        <p:nvPicPr>
          <p:cNvPr id="5" name="Picture 4"/>
          <p:cNvPicPr>
            <a:picLocks noChangeAspect="1"/>
          </p:cNvPicPr>
          <p:nvPr/>
        </p:nvPicPr>
        <p:blipFill>
          <a:blip r:embed="rId4"/>
          <a:stretch>
            <a:fillRect/>
          </a:stretch>
        </p:blipFill>
        <p:spPr>
          <a:xfrm>
            <a:off x="6635789" y="3334523"/>
            <a:ext cx="2676525" cy="1704975"/>
          </a:xfrm>
          <a:prstGeom prst="rect">
            <a:avLst/>
          </a:prstGeom>
        </p:spPr>
      </p:pic>
      <p:sp>
        <p:nvSpPr>
          <p:cNvPr id="6" name="TextBox 5"/>
          <p:cNvSpPr txBox="1"/>
          <p:nvPr/>
        </p:nvSpPr>
        <p:spPr>
          <a:xfrm>
            <a:off x="7974051" y="5039498"/>
            <a:ext cx="1338263" cy="276999"/>
          </a:xfrm>
          <a:prstGeom prst="rect">
            <a:avLst/>
          </a:prstGeom>
          <a:noFill/>
        </p:spPr>
        <p:txBody>
          <a:bodyPr wrap="square" rtlCol="0">
            <a:spAutoFit/>
          </a:bodyPr>
          <a:lstStyle>
            <a:defPPr>
              <a:defRPr lang="en-US"/>
            </a:defPPr>
            <a:lvl1pPr>
              <a:defRPr sz="1200"/>
            </a:lvl1pPr>
          </a:lstStyle>
          <a:p>
            <a:pPr algn="r"/>
            <a:r>
              <a:rPr lang="en-US" dirty="0"/>
              <a:t>wgal.com</a:t>
            </a:r>
          </a:p>
        </p:txBody>
      </p:sp>
      <p:sp>
        <p:nvSpPr>
          <p:cNvPr id="7" name="TextBox 6"/>
          <p:cNvSpPr txBox="1"/>
          <p:nvPr/>
        </p:nvSpPr>
        <p:spPr>
          <a:xfrm>
            <a:off x="9627402" y="3048000"/>
            <a:ext cx="1338263" cy="276999"/>
          </a:xfrm>
          <a:prstGeom prst="rect">
            <a:avLst/>
          </a:prstGeom>
          <a:noFill/>
        </p:spPr>
        <p:txBody>
          <a:bodyPr wrap="square" rtlCol="0">
            <a:spAutoFit/>
          </a:bodyPr>
          <a:lstStyle>
            <a:defPPr>
              <a:defRPr lang="en-US"/>
            </a:defPPr>
            <a:lvl1pPr>
              <a:defRPr sz="1200"/>
            </a:lvl1pPr>
          </a:lstStyle>
          <a:p>
            <a:pPr algn="r"/>
            <a:r>
              <a:rPr lang="en-US" dirty="0"/>
              <a:t>Ponce.sds.edu</a:t>
            </a:r>
          </a:p>
        </p:txBody>
      </p:sp>
    </p:spTree>
    <p:extLst>
      <p:ext uri="{BB962C8B-B14F-4D97-AF65-F5344CB8AC3E}">
        <p14:creationId xmlns:p14="http://schemas.microsoft.com/office/powerpoint/2010/main" val="300601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Farmington Dam (CT)</a:t>
            </a:r>
          </a:p>
        </p:txBody>
      </p:sp>
      <p:pic>
        <p:nvPicPr>
          <p:cNvPr id="4" name="Content Placeholder 3"/>
          <p:cNvPicPr>
            <a:picLocks noGrp="1" noChangeAspect="1"/>
          </p:cNvPicPr>
          <p:nvPr>
            <p:ph idx="1"/>
          </p:nvPr>
        </p:nvPicPr>
        <p:blipFill>
          <a:blip r:embed="rId2"/>
          <a:stretch>
            <a:fillRect/>
          </a:stretch>
        </p:blipFill>
        <p:spPr>
          <a:xfrm>
            <a:off x="4328206" y="863600"/>
            <a:ext cx="6396263" cy="5121275"/>
          </a:xfrm>
          <a:prstGeom prst="rect">
            <a:avLst/>
          </a:prstGeom>
        </p:spPr>
      </p:pic>
    </p:spTree>
    <p:extLst>
      <p:ext uri="{BB962C8B-B14F-4D97-AF65-F5344CB8AC3E}">
        <p14:creationId xmlns:p14="http://schemas.microsoft.com/office/powerpoint/2010/main" val="228079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Mill </a:t>
            </a:r>
            <a:br>
              <a:rPr lang="en-US" dirty="0"/>
            </a:br>
            <a:r>
              <a:rPr lang="en-US" dirty="0"/>
              <a:t>Dams</a:t>
            </a:r>
          </a:p>
        </p:txBody>
      </p:sp>
      <p:pic>
        <p:nvPicPr>
          <p:cNvPr id="4" name="Content Placeholder 3"/>
          <p:cNvPicPr>
            <a:picLocks noGrp="1" noChangeAspect="1"/>
          </p:cNvPicPr>
          <p:nvPr>
            <p:ph idx="1"/>
          </p:nvPr>
        </p:nvPicPr>
        <p:blipFill>
          <a:blip r:embed="rId2"/>
          <a:stretch>
            <a:fillRect/>
          </a:stretch>
        </p:blipFill>
        <p:spPr>
          <a:xfrm>
            <a:off x="1704169" y="690702"/>
            <a:ext cx="5897338" cy="3071925"/>
          </a:xfrm>
          <a:prstGeom prst="rect">
            <a:avLst/>
          </a:prstGeom>
        </p:spPr>
      </p:pic>
      <p:pic>
        <p:nvPicPr>
          <p:cNvPr id="6" name="Picture 5"/>
          <p:cNvPicPr>
            <a:picLocks noChangeAspect="1"/>
          </p:cNvPicPr>
          <p:nvPr/>
        </p:nvPicPr>
        <p:blipFill>
          <a:blip r:embed="rId3"/>
          <a:stretch>
            <a:fillRect/>
          </a:stretch>
        </p:blipFill>
        <p:spPr>
          <a:xfrm>
            <a:off x="6105274" y="2384006"/>
            <a:ext cx="5653589" cy="3601397"/>
          </a:xfrm>
          <a:prstGeom prst="rect">
            <a:avLst/>
          </a:prstGeom>
        </p:spPr>
      </p:pic>
    </p:spTree>
    <p:extLst>
      <p:ext uri="{BB962C8B-B14F-4D97-AF65-F5344CB8AC3E}">
        <p14:creationId xmlns:p14="http://schemas.microsoft.com/office/powerpoint/2010/main" val="131991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Dam removals in U.S.</a:t>
            </a:r>
            <a:br>
              <a:rPr lang="en-US" dirty="0"/>
            </a:br>
            <a:br>
              <a:rPr lang="en-US" dirty="0"/>
            </a:br>
            <a:r>
              <a:rPr lang="en-US" dirty="0"/>
              <a:t>Elwha largest removal in the world (WA, built 1911)</a:t>
            </a:r>
            <a:br>
              <a:rPr lang="en-US" dirty="0"/>
            </a:br>
            <a:endParaRPr lang="en-US" dirty="0"/>
          </a:p>
        </p:txBody>
      </p:sp>
      <p:pic>
        <p:nvPicPr>
          <p:cNvPr id="6" name="Content Placeholder 5"/>
          <p:cNvPicPr>
            <a:picLocks noGrp="1" noChangeAspect="1"/>
          </p:cNvPicPr>
          <p:nvPr>
            <p:ph idx="1"/>
          </p:nvPr>
        </p:nvPicPr>
        <p:blipFill>
          <a:blip r:embed="rId3"/>
          <a:stretch>
            <a:fillRect/>
          </a:stretch>
        </p:blipFill>
        <p:spPr>
          <a:xfrm>
            <a:off x="3039980" y="836696"/>
            <a:ext cx="5426326" cy="3255796"/>
          </a:xfrm>
          <a:prstGeom prst="rect">
            <a:avLst/>
          </a:prstGeom>
        </p:spPr>
      </p:pic>
      <p:pic>
        <p:nvPicPr>
          <p:cNvPr id="9" name="Picture 8"/>
          <p:cNvPicPr>
            <a:picLocks noChangeAspect="1"/>
          </p:cNvPicPr>
          <p:nvPr/>
        </p:nvPicPr>
        <p:blipFill>
          <a:blip r:embed="rId4"/>
          <a:stretch>
            <a:fillRect/>
          </a:stretch>
        </p:blipFill>
        <p:spPr>
          <a:xfrm>
            <a:off x="7453563" y="2134853"/>
            <a:ext cx="4274669" cy="4281989"/>
          </a:xfrm>
          <a:prstGeom prst="rect">
            <a:avLst/>
          </a:prstGeom>
        </p:spPr>
      </p:pic>
    </p:spTree>
    <p:extLst>
      <p:ext uri="{BB962C8B-B14F-4D97-AF65-F5344CB8AC3E}">
        <p14:creationId xmlns:p14="http://schemas.microsoft.com/office/powerpoint/2010/main" val="3809442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a:t>
            </a:r>
          </a:p>
        </p:txBody>
      </p:sp>
      <p:pic>
        <p:nvPicPr>
          <p:cNvPr id="4" name="Content Placeholder 3"/>
          <p:cNvPicPr>
            <a:picLocks noGrp="1" noChangeAspect="1"/>
          </p:cNvPicPr>
          <p:nvPr>
            <p:ph idx="1"/>
          </p:nvPr>
        </p:nvPicPr>
        <p:blipFill>
          <a:blip r:embed="rId2"/>
          <a:stretch>
            <a:fillRect/>
          </a:stretch>
        </p:blipFill>
        <p:spPr>
          <a:xfrm>
            <a:off x="4478338" y="1385887"/>
            <a:ext cx="6096000" cy="4076700"/>
          </a:xfrm>
          <a:prstGeom prst="rect">
            <a:avLst/>
          </a:prstGeom>
        </p:spPr>
      </p:pic>
    </p:spTree>
    <p:extLst>
      <p:ext uri="{BB962C8B-B14F-4D97-AF65-F5344CB8AC3E}">
        <p14:creationId xmlns:p14="http://schemas.microsoft.com/office/powerpoint/2010/main" val="4153219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During</a:t>
            </a:r>
          </a:p>
        </p:txBody>
      </p:sp>
      <p:pic>
        <p:nvPicPr>
          <p:cNvPr id="4" name="Content Placeholder 3"/>
          <p:cNvPicPr>
            <a:picLocks noGrp="1" noChangeAspect="1"/>
          </p:cNvPicPr>
          <p:nvPr>
            <p:ph idx="1"/>
          </p:nvPr>
        </p:nvPicPr>
        <p:blipFill>
          <a:blip r:embed="rId2"/>
          <a:stretch>
            <a:fillRect/>
          </a:stretch>
        </p:blipFill>
        <p:spPr>
          <a:xfrm>
            <a:off x="1935272" y="1103607"/>
            <a:ext cx="5560535" cy="3113900"/>
          </a:xfrm>
          <a:prstGeom prst="rect">
            <a:avLst/>
          </a:prstGeom>
        </p:spPr>
      </p:pic>
      <p:pic>
        <p:nvPicPr>
          <p:cNvPr id="5" name="Picture 4"/>
          <p:cNvPicPr>
            <a:picLocks noChangeAspect="1"/>
          </p:cNvPicPr>
          <p:nvPr/>
        </p:nvPicPr>
        <p:blipFill>
          <a:blip r:embed="rId3"/>
          <a:stretch>
            <a:fillRect/>
          </a:stretch>
        </p:blipFill>
        <p:spPr>
          <a:xfrm>
            <a:off x="6604414" y="3334271"/>
            <a:ext cx="4947064" cy="2694687"/>
          </a:xfrm>
          <a:prstGeom prst="rect">
            <a:avLst/>
          </a:prstGeom>
        </p:spPr>
      </p:pic>
    </p:spTree>
    <p:extLst>
      <p:ext uri="{BB962C8B-B14F-4D97-AF65-F5344CB8AC3E}">
        <p14:creationId xmlns:p14="http://schemas.microsoft.com/office/powerpoint/2010/main" val="3708307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2873" y="0"/>
            <a:ext cx="3636091" cy="2394067"/>
          </a:xfrm>
        </p:spPr>
        <p:txBody>
          <a:bodyPr>
            <a:normAutofit fontScale="90000"/>
          </a:bodyPr>
          <a:lstStyle/>
          <a:p>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After (2012)</a:t>
            </a:r>
            <a:br>
              <a:rPr lang="en-US" dirty="0">
                <a:solidFill>
                  <a:schemeClr val="tx1"/>
                </a:solidFill>
              </a:rPr>
            </a:br>
            <a:r>
              <a:rPr lang="en-US" sz="2200" dirty="0">
                <a:solidFill>
                  <a:schemeClr val="tx1"/>
                </a:solidFill>
                <a:hlinkClick r:id="rId2"/>
              </a:rPr>
              <a:t>http://video.nationalgeographic.com/video/news/160602-us-elwha-river-dam-removal-restoration-vin</a:t>
            </a:r>
            <a:br>
              <a:rPr lang="en-US" sz="2200" dirty="0">
                <a:solidFill>
                  <a:schemeClr val="tx1"/>
                </a:solidFill>
              </a:rPr>
            </a:br>
            <a:endParaRPr lang="en-US" sz="2200" dirty="0">
              <a:solidFill>
                <a:schemeClr val="tx1"/>
              </a:solidFill>
            </a:endParaRPr>
          </a:p>
        </p:txBody>
      </p:sp>
      <p:pic>
        <p:nvPicPr>
          <p:cNvPr id="4" name="Content Placeholder 3"/>
          <p:cNvPicPr>
            <a:picLocks noGrp="1" noChangeAspect="1"/>
          </p:cNvPicPr>
          <p:nvPr>
            <p:ph idx="1"/>
          </p:nvPr>
        </p:nvPicPr>
        <p:blipFill>
          <a:blip r:embed="rId3"/>
          <a:stretch>
            <a:fillRect/>
          </a:stretch>
        </p:blipFill>
        <p:spPr>
          <a:xfrm>
            <a:off x="3615974" y="3040319"/>
            <a:ext cx="5483616" cy="3120307"/>
          </a:xfrm>
          <a:prstGeom prst="rect">
            <a:avLst/>
          </a:prstGeom>
        </p:spPr>
      </p:pic>
      <p:pic>
        <p:nvPicPr>
          <p:cNvPr id="5" name="Picture 4"/>
          <p:cNvPicPr>
            <a:picLocks noChangeAspect="1"/>
          </p:cNvPicPr>
          <p:nvPr/>
        </p:nvPicPr>
        <p:blipFill>
          <a:blip r:embed="rId4"/>
          <a:stretch>
            <a:fillRect/>
          </a:stretch>
        </p:blipFill>
        <p:spPr>
          <a:xfrm>
            <a:off x="8492646" y="1011102"/>
            <a:ext cx="2389687" cy="2676449"/>
          </a:xfrm>
          <a:prstGeom prst="rect">
            <a:avLst/>
          </a:prstGeom>
        </p:spPr>
      </p:pic>
      <p:pic>
        <p:nvPicPr>
          <p:cNvPr id="6" name="Picture 5"/>
          <p:cNvPicPr>
            <a:picLocks noChangeAspect="1"/>
          </p:cNvPicPr>
          <p:nvPr/>
        </p:nvPicPr>
        <p:blipFill>
          <a:blip r:embed="rId5"/>
          <a:stretch>
            <a:fillRect/>
          </a:stretch>
        </p:blipFill>
        <p:spPr>
          <a:xfrm>
            <a:off x="252919" y="1123837"/>
            <a:ext cx="4076272" cy="3201726"/>
          </a:xfrm>
          <a:prstGeom prst="rect">
            <a:avLst/>
          </a:prstGeom>
        </p:spPr>
      </p:pic>
    </p:spTree>
    <p:extLst>
      <p:ext uri="{BB962C8B-B14F-4D97-AF65-F5344CB8AC3E}">
        <p14:creationId xmlns:p14="http://schemas.microsoft.com/office/powerpoint/2010/main" val="3294933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costs and benefits of dam removal?</a:t>
            </a:r>
          </a:p>
        </p:txBody>
      </p:sp>
      <p:pic>
        <p:nvPicPr>
          <p:cNvPr id="5" name="Picture 4"/>
          <p:cNvPicPr>
            <a:picLocks noChangeAspect="1"/>
          </p:cNvPicPr>
          <p:nvPr/>
        </p:nvPicPr>
        <p:blipFill>
          <a:blip r:embed="rId2"/>
          <a:stretch>
            <a:fillRect/>
          </a:stretch>
        </p:blipFill>
        <p:spPr>
          <a:xfrm>
            <a:off x="4096872" y="957313"/>
            <a:ext cx="6578973" cy="4934230"/>
          </a:xfrm>
          <a:prstGeom prst="rect">
            <a:avLst/>
          </a:prstGeom>
        </p:spPr>
      </p:pic>
      <p:sp>
        <p:nvSpPr>
          <p:cNvPr id="6" name="Rectangle 5"/>
          <p:cNvSpPr/>
          <p:nvPr/>
        </p:nvSpPr>
        <p:spPr>
          <a:xfrm>
            <a:off x="4096872" y="5891543"/>
            <a:ext cx="6096000" cy="276999"/>
          </a:xfrm>
          <a:prstGeom prst="rect">
            <a:avLst/>
          </a:prstGeom>
        </p:spPr>
        <p:txBody>
          <a:bodyPr>
            <a:spAutoFit/>
          </a:bodyPr>
          <a:lstStyle/>
          <a:p>
            <a:r>
              <a:rPr lang="en-US" sz="1200" dirty="0"/>
              <a:t>NOAA - http://www.nmfs.noaa.gov/gallery/images/category/dam_removals.html</a:t>
            </a:r>
          </a:p>
        </p:txBody>
      </p:sp>
    </p:spTree>
    <p:extLst>
      <p:ext uri="{BB962C8B-B14F-4D97-AF65-F5344CB8AC3E}">
        <p14:creationId xmlns:p14="http://schemas.microsoft.com/office/powerpoint/2010/main" val="389853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and costs of dam removal</a:t>
            </a:r>
          </a:p>
        </p:txBody>
      </p:sp>
      <p:sp>
        <p:nvSpPr>
          <p:cNvPr id="3" name="Content Placeholder 2"/>
          <p:cNvSpPr>
            <a:spLocks noGrp="1"/>
          </p:cNvSpPr>
          <p:nvPr>
            <p:ph idx="1"/>
          </p:nvPr>
        </p:nvSpPr>
        <p:spPr/>
        <p:txBody>
          <a:bodyPr/>
          <a:lstStyle/>
          <a:p>
            <a:r>
              <a:rPr lang="en-US" sz="2400" dirty="0"/>
              <a:t>Restore fisheries (salmon)</a:t>
            </a:r>
          </a:p>
          <a:p>
            <a:r>
              <a:rPr lang="en-US" sz="2400" dirty="0"/>
              <a:t>Remove liability</a:t>
            </a:r>
          </a:p>
          <a:p>
            <a:r>
              <a:rPr lang="en-US" sz="2400" dirty="0"/>
              <a:t>Remove cost of maintenance</a:t>
            </a:r>
          </a:p>
          <a:p>
            <a:r>
              <a:rPr lang="en-US" sz="2400" dirty="0"/>
              <a:t>Improve recreation (also reduce recreation in reservoir)</a:t>
            </a:r>
          </a:p>
          <a:p>
            <a:r>
              <a:rPr lang="en-US" dirty="0" err="1"/>
              <a:t>Eg</a:t>
            </a:r>
            <a:r>
              <a:rPr lang="en-US" dirty="0"/>
              <a:t>. The Condit Dam: cheaper to source “14 megawatts elsewhere, rather than </a:t>
            </a:r>
            <a:r>
              <a:rPr lang="en-US" b="1" dirty="0"/>
              <a:t>install expensive fish ladders and other improvements on the site, as would have been required for relicensing</a:t>
            </a:r>
            <a:r>
              <a:rPr lang="en-US" dirty="0"/>
              <a:t>. According to the AP, the dam removal cost around $32 million, while the improvements would have cost $100 million.”</a:t>
            </a:r>
          </a:p>
          <a:p>
            <a:pPr marL="0" indent="0">
              <a:buNone/>
            </a:pPr>
            <a:r>
              <a:rPr lang="en-US" sz="1600" dirty="0"/>
              <a:t>(http://news.nationalgeographic.com/news/2011/10/111028-condit-dam-removal-video/)</a:t>
            </a:r>
          </a:p>
        </p:txBody>
      </p:sp>
    </p:spTree>
    <p:extLst>
      <p:ext uri="{BB962C8B-B14F-4D97-AF65-F5344CB8AC3E}">
        <p14:creationId xmlns:p14="http://schemas.microsoft.com/office/powerpoint/2010/main" val="358606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a:t>
            </a:r>
            <a:br>
              <a:rPr lang="en-US" dirty="0"/>
            </a:br>
            <a:r>
              <a:rPr lang="en-US" sz="3200" dirty="0"/>
              <a:t>announcements</a:t>
            </a:r>
          </a:p>
        </p:txBody>
      </p:sp>
      <p:sp>
        <p:nvSpPr>
          <p:cNvPr id="3" name="Content Placeholder 2"/>
          <p:cNvSpPr>
            <a:spLocks noGrp="1"/>
          </p:cNvSpPr>
          <p:nvPr>
            <p:ph idx="1"/>
          </p:nvPr>
        </p:nvSpPr>
        <p:spPr/>
        <p:txBody>
          <a:bodyPr>
            <a:normAutofit/>
          </a:bodyPr>
          <a:lstStyle/>
          <a:p>
            <a:r>
              <a:rPr lang="en-US" dirty="0"/>
              <a:t>Study guide posted</a:t>
            </a:r>
          </a:p>
          <a:p>
            <a:r>
              <a:rPr lang="en-US" dirty="0"/>
              <a:t>For the first module make sure to look at lecture slides too</a:t>
            </a:r>
          </a:p>
          <a:p>
            <a:r>
              <a:rPr lang="en-US" dirty="0"/>
              <a:t>Suggestions for staying self motivated?</a:t>
            </a:r>
          </a:p>
          <a:p>
            <a:r>
              <a:rPr lang="en-US" dirty="0"/>
              <a:t>Hands-on activities –sign up for both</a:t>
            </a:r>
          </a:p>
          <a:p>
            <a:r>
              <a:rPr lang="en-US" dirty="0"/>
              <a:t>Suggestions for the course – more quizzes, lectures cut off, overall positive feed back</a:t>
            </a:r>
          </a:p>
          <a:p>
            <a:r>
              <a:rPr lang="en-US" dirty="0"/>
              <a:t>26 Freshman</a:t>
            </a:r>
          </a:p>
          <a:p>
            <a:r>
              <a:rPr lang="en-US" dirty="0"/>
              <a:t>13 Sophomores</a:t>
            </a:r>
          </a:p>
          <a:p>
            <a:r>
              <a:rPr lang="en-US" dirty="0"/>
              <a:t>Japan</a:t>
            </a:r>
          </a:p>
          <a:p>
            <a:r>
              <a:rPr lang="en-US" dirty="0"/>
              <a:t>3 from CA, 1 CT, 1 FL</a:t>
            </a:r>
          </a:p>
          <a:p>
            <a:pPr marL="0" indent="0">
              <a:buNone/>
            </a:pPr>
            <a:endParaRPr lang="en-US" dirty="0"/>
          </a:p>
          <a:p>
            <a:pPr marL="0" indent="0">
              <a:buNone/>
            </a:pPr>
            <a:r>
              <a:rPr lang="en-US" dirty="0"/>
              <a:t>“Able to grocery shop and not check my bank account before hand”</a:t>
            </a:r>
          </a:p>
        </p:txBody>
      </p:sp>
    </p:spTree>
    <p:extLst>
      <p:ext uri="{BB962C8B-B14F-4D97-AF65-F5344CB8AC3E}">
        <p14:creationId xmlns:p14="http://schemas.microsoft.com/office/powerpoint/2010/main" val="2695351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American Rivers.org</a:t>
            </a:r>
          </a:p>
        </p:txBody>
      </p:sp>
      <p:pic>
        <p:nvPicPr>
          <p:cNvPr id="4" name="Content Placeholder 3"/>
          <p:cNvPicPr>
            <a:picLocks noGrp="1" noChangeAspect="1"/>
          </p:cNvPicPr>
          <p:nvPr>
            <p:ph idx="1"/>
          </p:nvPr>
        </p:nvPicPr>
        <p:blipFill>
          <a:blip r:embed="rId2"/>
          <a:stretch>
            <a:fillRect/>
          </a:stretch>
        </p:blipFill>
        <p:spPr>
          <a:xfrm>
            <a:off x="3200401" y="760582"/>
            <a:ext cx="8373648" cy="4298358"/>
          </a:xfrm>
          <a:prstGeom prst="rect">
            <a:avLst/>
          </a:prstGeom>
        </p:spPr>
      </p:pic>
      <p:sp>
        <p:nvSpPr>
          <p:cNvPr id="5" name="Rectangle 4"/>
          <p:cNvSpPr/>
          <p:nvPr/>
        </p:nvSpPr>
        <p:spPr>
          <a:xfrm>
            <a:off x="3556258" y="5022648"/>
            <a:ext cx="2298706" cy="369332"/>
          </a:xfrm>
          <a:prstGeom prst="rect">
            <a:avLst/>
          </a:prstGeom>
        </p:spPr>
        <p:txBody>
          <a:bodyPr wrap="none">
            <a:spAutoFit/>
          </a:bodyPr>
          <a:lstStyle/>
          <a:p>
            <a:r>
              <a:rPr lang="en-US" dirty="0"/>
              <a:t>79,000 dams in the US</a:t>
            </a:r>
          </a:p>
        </p:txBody>
      </p:sp>
      <p:sp>
        <p:nvSpPr>
          <p:cNvPr id="6" name="Rectangle 5"/>
          <p:cNvSpPr/>
          <p:nvPr/>
        </p:nvSpPr>
        <p:spPr>
          <a:xfrm>
            <a:off x="5854964" y="5022648"/>
            <a:ext cx="2486578" cy="369332"/>
          </a:xfrm>
          <a:prstGeom prst="rect">
            <a:avLst/>
          </a:prstGeom>
        </p:spPr>
        <p:txBody>
          <a:bodyPr wrap="none">
            <a:spAutoFit/>
          </a:bodyPr>
          <a:lstStyle/>
          <a:p>
            <a:r>
              <a:rPr lang="en-US" dirty="0"/>
              <a:t>2,540 hydropower dams</a:t>
            </a:r>
          </a:p>
        </p:txBody>
      </p:sp>
    </p:spTree>
    <p:extLst>
      <p:ext uri="{BB962C8B-B14F-4D97-AF65-F5344CB8AC3E}">
        <p14:creationId xmlns:p14="http://schemas.microsoft.com/office/powerpoint/2010/main" val="243437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Manatawny Dam Removal Pottstown, PA</a:t>
            </a:r>
          </a:p>
        </p:txBody>
      </p:sp>
      <p:pic>
        <p:nvPicPr>
          <p:cNvPr id="4" name="Content Placeholder 3"/>
          <p:cNvPicPr>
            <a:picLocks noGrp="1" noChangeAspect="1"/>
          </p:cNvPicPr>
          <p:nvPr>
            <p:ph idx="1"/>
          </p:nvPr>
        </p:nvPicPr>
        <p:blipFill>
          <a:blip r:embed="rId2"/>
          <a:stretch>
            <a:fillRect/>
          </a:stretch>
        </p:blipFill>
        <p:spPr>
          <a:xfrm>
            <a:off x="3200401" y="824103"/>
            <a:ext cx="4010025" cy="2600325"/>
          </a:xfrm>
          <a:prstGeom prst="rect">
            <a:avLst/>
          </a:prstGeom>
        </p:spPr>
      </p:pic>
      <p:sp>
        <p:nvSpPr>
          <p:cNvPr id="5" name="Rectangle 4"/>
          <p:cNvSpPr/>
          <p:nvPr/>
        </p:nvSpPr>
        <p:spPr>
          <a:xfrm>
            <a:off x="6313118" y="2530258"/>
            <a:ext cx="3605100" cy="3416320"/>
          </a:xfrm>
          <a:prstGeom prst="rect">
            <a:avLst/>
          </a:prstGeom>
        </p:spPr>
        <p:txBody>
          <a:bodyPr wrap="square">
            <a:spAutoFit/>
          </a:bodyPr>
          <a:lstStyle/>
          <a:p>
            <a:r>
              <a:rPr lang="en-US" sz="2400" dirty="0"/>
              <a:t>Geomorphology</a:t>
            </a:r>
          </a:p>
          <a:p>
            <a:r>
              <a:rPr lang="en-US" sz="2400" dirty="0"/>
              <a:t>Stream water Chemistry</a:t>
            </a:r>
          </a:p>
          <a:p>
            <a:r>
              <a:rPr lang="en-US" sz="2400" dirty="0"/>
              <a:t>Sediment Chemistry</a:t>
            </a:r>
          </a:p>
          <a:p>
            <a:r>
              <a:rPr lang="en-US" sz="2400" dirty="0"/>
              <a:t>Food Webs</a:t>
            </a:r>
          </a:p>
          <a:p>
            <a:r>
              <a:rPr lang="en-US" sz="2400" dirty="0"/>
              <a:t>Dissolved Organic Matter</a:t>
            </a:r>
          </a:p>
          <a:p>
            <a:r>
              <a:rPr lang="en-US" sz="2400" dirty="0"/>
              <a:t>Algae</a:t>
            </a:r>
          </a:p>
          <a:p>
            <a:r>
              <a:rPr lang="en-US" sz="2400" dirty="0"/>
              <a:t>Freshwater Mussels</a:t>
            </a:r>
          </a:p>
          <a:p>
            <a:r>
              <a:rPr lang="en-US" sz="2400" dirty="0"/>
              <a:t>Macroinvertebrates</a:t>
            </a:r>
          </a:p>
          <a:p>
            <a:r>
              <a:rPr lang="en-US" sz="2400" dirty="0"/>
              <a:t>Fish</a:t>
            </a:r>
          </a:p>
        </p:txBody>
      </p:sp>
    </p:spTree>
    <p:extLst>
      <p:ext uri="{BB962C8B-B14F-4D97-AF65-F5344CB8AC3E}">
        <p14:creationId xmlns:p14="http://schemas.microsoft.com/office/powerpoint/2010/main" val="3759997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Gorges Dam, China</a:t>
            </a:r>
            <a:br>
              <a:rPr lang="en-US" dirty="0"/>
            </a:br>
            <a:r>
              <a:rPr lang="en-US" dirty="0"/>
              <a:t>(22,550 MW)</a:t>
            </a:r>
          </a:p>
        </p:txBody>
      </p:sp>
      <p:pic>
        <p:nvPicPr>
          <p:cNvPr id="4" name="Content Placeholder 3"/>
          <p:cNvPicPr>
            <a:picLocks noGrp="1" noChangeAspect="1"/>
          </p:cNvPicPr>
          <p:nvPr>
            <p:ph idx="1"/>
          </p:nvPr>
        </p:nvPicPr>
        <p:blipFill>
          <a:blip r:embed="rId2"/>
          <a:stretch>
            <a:fillRect/>
          </a:stretch>
        </p:blipFill>
        <p:spPr>
          <a:xfrm>
            <a:off x="3868738" y="1152525"/>
            <a:ext cx="7315200" cy="4543425"/>
          </a:xfrm>
          <a:prstGeom prst="rect">
            <a:avLst/>
          </a:prstGeom>
        </p:spPr>
      </p:pic>
    </p:spTree>
    <p:extLst>
      <p:ext uri="{BB962C8B-B14F-4D97-AF65-F5344CB8AC3E}">
        <p14:creationId xmlns:p14="http://schemas.microsoft.com/office/powerpoint/2010/main" val="107849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Has the “social value” of rivers and wetlands changed over time?</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4288854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Mountaintop removal, WV</a:t>
            </a:r>
          </a:p>
        </p:txBody>
      </p:sp>
      <p:pic>
        <p:nvPicPr>
          <p:cNvPr id="4" name="Content Placeholder 3"/>
          <p:cNvPicPr>
            <a:picLocks noGrp="1" noChangeAspect="1"/>
          </p:cNvPicPr>
          <p:nvPr>
            <p:ph idx="1"/>
          </p:nvPr>
        </p:nvPicPr>
        <p:blipFill>
          <a:blip r:embed="rId2"/>
          <a:stretch>
            <a:fillRect/>
          </a:stretch>
        </p:blipFill>
        <p:spPr>
          <a:xfrm>
            <a:off x="3755572" y="947246"/>
            <a:ext cx="7373937" cy="4954364"/>
          </a:xfrm>
          <a:prstGeom prst="rect">
            <a:avLst/>
          </a:prstGeom>
        </p:spPr>
      </p:pic>
    </p:spTree>
    <p:extLst>
      <p:ext uri="{BB962C8B-B14F-4D97-AF65-F5344CB8AC3E}">
        <p14:creationId xmlns:p14="http://schemas.microsoft.com/office/powerpoint/2010/main" val="1686286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Rivers and waters</a:t>
            </a:r>
          </a:p>
        </p:txBody>
      </p:sp>
      <p:sp>
        <p:nvSpPr>
          <p:cNvPr id="3" name="Content Placeholder 2"/>
          <p:cNvSpPr>
            <a:spLocks noGrp="1"/>
          </p:cNvSpPr>
          <p:nvPr>
            <p:ph idx="1"/>
          </p:nvPr>
        </p:nvSpPr>
        <p:spPr/>
        <p:txBody>
          <a:bodyPr>
            <a:normAutofit/>
          </a:bodyPr>
          <a:lstStyle/>
          <a:p>
            <a:r>
              <a:rPr lang="en-US" sz="2400" b="1" dirty="0"/>
              <a:t>Sign of prosperity </a:t>
            </a:r>
            <a:br>
              <a:rPr lang="en-US" sz="2400" dirty="0"/>
            </a:br>
            <a:r>
              <a:rPr lang="en-US" sz="2400" dirty="0"/>
              <a:t>“</a:t>
            </a:r>
            <a:r>
              <a:rPr lang="en-US" sz="2400" dirty="0" err="1"/>
              <a:t>Hartig</a:t>
            </a:r>
            <a:r>
              <a:rPr lang="en-US" sz="2400" dirty="0"/>
              <a:t> chronicles the rise of Great Lakes industrialization in the early and mid 20th century </a:t>
            </a:r>
            <a:r>
              <a:rPr lang="en-US" sz="2400" b="1" dirty="0"/>
              <a:t>when the lakes and their tributaries were considered public sewers and waste disposal lagoons. ‘Industry was king,’ he writes, ‘and dirty rivers were considered a sign of prosperity.’”</a:t>
            </a:r>
          </a:p>
          <a:p>
            <a:pPr marL="502920" lvl="1" indent="0">
              <a:buNone/>
            </a:pPr>
            <a:r>
              <a:rPr lang="en-US" dirty="0"/>
              <a:t>Michigan Environmental Report - July 2011 Online</a:t>
            </a:r>
          </a:p>
          <a:p>
            <a:pPr marL="502920" lvl="1" indent="0">
              <a:buNone/>
            </a:pPr>
            <a:r>
              <a:rPr lang="en-US" dirty="0"/>
              <a:t>When our rivers caught fire</a:t>
            </a:r>
          </a:p>
          <a:p>
            <a:pPr marL="502920" lvl="1" indent="0">
              <a:buNone/>
            </a:pPr>
            <a:r>
              <a:rPr lang="en-US" dirty="0"/>
              <a:t>John </a:t>
            </a:r>
            <a:r>
              <a:rPr lang="en-US" dirty="0" err="1"/>
              <a:t>Hartig’s</a:t>
            </a:r>
            <a:r>
              <a:rPr lang="en-US" dirty="0"/>
              <a:t> book chronicles fires on horrifically polluted Rouge River and three others, and the public outcry that stopped them</a:t>
            </a:r>
          </a:p>
        </p:txBody>
      </p:sp>
    </p:spTree>
    <p:extLst>
      <p:ext uri="{BB962C8B-B14F-4D97-AF65-F5344CB8AC3E}">
        <p14:creationId xmlns:p14="http://schemas.microsoft.com/office/powerpoint/2010/main" val="1037618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Rivers- Chicago Cuyahoga caught fire multiple times </a:t>
            </a:r>
          </a:p>
        </p:txBody>
      </p:sp>
      <p:sp>
        <p:nvSpPr>
          <p:cNvPr id="6" name="TextBox 5"/>
          <p:cNvSpPr txBox="1"/>
          <p:nvPr/>
        </p:nvSpPr>
        <p:spPr>
          <a:xfrm>
            <a:off x="5753967" y="5178138"/>
            <a:ext cx="1788246" cy="338554"/>
          </a:xfrm>
          <a:prstGeom prst="rect">
            <a:avLst/>
          </a:prstGeom>
          <a:noFill/>
        </p:spPr>
        <p:txBody>
          <a:bodyPr wrap="none" rtlCol="0">
            <a:spAutoFit/>
          </a:bodyPr>
          <a:lstStyle/>
          <a:p>
            <a:r>
              <a:rPr lang="en-US" sz="1600" dirty="0"/>
              <a:t>Pophistorydig.com</a:t>
            </a:r>
          </a:p>
        </p:txBody>
      </p:sp>
      <p:sp>
        <p:nvSpPr>
          <p:cNvPr id="7" name="TextBox 6"/>
          <p:cNvSpPr txBox="1"/>
          <p:nvPr/>
        </p:nvSpPr>
        <p:spPr>
          <a:xfrm>
            <a:off x="10336922" y="5892800"/>
            <a:ext cx="998991" cy="338554"/>
          </a:xfrm>
          <a:prstGeom prst="rect">
            <a:avLst/>
          </a:prstGeom>
          <a:noFill/>
        </p:spPr>
        <p:txBody>
          <a:bodyPr wrap="none" rtlCol="0">
            <a:spAutoFit/>
          </a:bodyPr>
          <a:lstStyle/>
          <a:p>
            <a:r>
              <a:rPr lang="en-US" sz="1600" dirty="0"/>
              <a:t>time.com</a:t>
            </a:r>
          </a:p>
        </p:txBody>
      </p:sp>
      <p:pic>
        <p:nvPicPr>
          <p:cNvPr id="9" name="Content Placeholder 5"/>
          <p:cNvPicPr>
            <a:picLocks noGrp="1" noChangeAspect="1"/>
          </p:cNvPicPr>
          <p:nvPr>
            <p:ph idx="1"/>
          </p:nvPr>
        </p:nvPicPr>
        <p:blipFill>
          <a:blip r:embed="rId2"/>
          <a:stretch>
            <a:fillRect/>
          </a:stretch>
        </p:blipFill>
        <p:spPr>
          <a:xfrm>
            <a:off x="3797300" y="742416"/>
            <a:ext cx="3744913" cy="4435722"/>
          </a:xfrm>
          <a:prstGeom prst="rect">
            <a:avLst/>
          </a:prstGeom>
        </p:spPr>
      </p:pic>
      <p:pic>
        <p:nvPicPr>
          <p:cNvPr id="10" name="Picture 9"/>
          <p:cNvPicPr>
            <a:picLocks noChangeAspect="1"/>
          </p:cNvPicPr>
          <p:nvPr/>
        </p:nvPicPr>
        <p:blipFill>
          <a:blip r:embed="rId3"/>
          <a:stretch>
            <a:fillRect/>
          </a:stretch>
        </p:blipFill>
        <p:spPr>
          <a:xfrm>
            <a:off x="7661846" y="2616200"/>
            <a:ext cx="3674067" cy="3276600"/>
          </a:xfrm>
          <a:prstGeom prst="rect">
            <a:avLst/>
          </a:prstGeom>
        </p:spPr>
      </p:pic>
    </p:spTree>
    <p:extLst>
      <p:ext uri="{BB962C8B-B14F-4D97-AF65-F5344CB8AC3E}">
        <p14:creationId xmlns:p14="http://schemas.microsoft.com/office/powerpoint/2010/main" val="1121677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Rivers:</a:t>
            </a:r>
            <a:br>
              <a:rPr lang="en-US" dirty="0"/>
            </a:br>
            <a:r>
              <a:rPr lang="en-US" dirty="0"/>
              <a:t>Michigan Environmental Report - July 2011</a:t>
            </a:r>
            <a:br>
              <a:rPr lang="en-US" dirty="0"/>
            </a:br>
            <a:r>
              <a:rPr lang="en-US" dirty="0"/>
              <a:t>(When our rivers caught fire by</a:t>
            </a:r>
            <a:br>
              <a:rPr lang="en-US" dirty="0"/>
            </a:br>
            <a:r>
              <a:rPr lang="en-US" dirty="0"/>
              <a:t>John </a:t>
            </a:r>
            <a:r>
              <a:rPr lang="en-US" dirty="0" err="1"/>
              <a:t>Hartig</a:t>
            </a:r>
            <a:r>
              <a:rPr lang="en-US" dirty="0"/>
              <a:t>)</a:t>
            </a:r>
          </a:p>
        </p:txBody>
      </p:sp>
      <p:sp>
        <p:nvSpPr>
          <p:cNvPr id="3" name="Content Placeholder 2"/>
          <p:cNvSpPr>
            <a:spLocks noGrp="1"/>
          </p:cNvSpPr>
          <p:nvPr>
            <p:ph idx="1"/>
          </p:nvPr>
        </p:nvSpPr>
        <p:spPr/>
        <p:txBody>
          <a:bodyPr>
            <a:normAutofit/>
          </a:bodyPr>
          <a:lstStyle/>
          <a:p>
            <a:r>
              <a:rPr lang="en-US" sz="2400" dirty="0"/>
              <a:t>“In 1969, shortly after the notorious Cuyahoga River fire, the oil-matted Rouge River in Detroit caught fire, shooting flames 50 feet in the air and sending smoke billowing near the I-75 highway bridge.”</a:t>
            </a:r>
          </a:p>
          <a:p>
            <a:endParaRPr lang="en-US" sz="2400" dirty="0"/>
          </a:p>
          <a:p>
            <a:r>
              <a:rPr lang="en-US" sz="2400" dirty="0"/>
              <a:t>“’The 1969 Rouge River fire didn’t get much local media attention,’ </a:t>
            </a:r>
            <a:r>
              <a:rPr lang="en-US" sz="2400" dirty="0" err="1"/>
              <a:t>Hartig</a:t>
            </a:r>
            <a:r>
              <a:rPr lang="en-US" sz="2400" dirty="0"/>
              <a:t> writes. </a:t>
            </a:r>
            <a:r>
              <a:rPr lang="en-US" sz="2400" b="1" dirty="0"/>
              <a:t>“Most citizens accepted the fires as part of the industrial operations that brought jobs to the area.’”</a:t>
            </a:r>
          </a:p>
        </p:txBody>
      </p:sp>
    </p:spTree>
    <p:extLst>
      <p:ext uri="{BB962C8B-B14F-4D97-AF65-F5344CB8AC3E}">
        <p14:creationId xmlns:p14="http://schemas.microsoft.com/office/powerpoint/2010/main" val="1778491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our rivers caught fire” by</a:t>
            </a:r>
            <a:br>
              <a:rPr lang="en-US" dirty="0"/>
            </a:br>
            <a:r>
              <a:rPr lang="en-US" dirty="0"/>
              <a:t>John </a:t>
            </a:r>
            <a:r>
              <a:rPr lang="en-US" dirty="0" err="1"/>
              <a:t>Hartig</a:t>
            </a:r>
            <a:endParaRPr lang="en-US" dirty="0"/>
          </a:p>
        </p:txBody>
      </p:sp>
      <p:sp>
        <p:nvSpPr>
          <p:cNvPr id="3" name="Content Placeholder 2"/>
          <p:cNvSpPr>
            <a:spLocks noGrp="1"/>
          </p:cNvSpPr>
          <p:nvPr>
            <p:ph idx="1"/>
          </p:nvPr>
        </p:nvSpPr>
        <p:spPr/>
        <p:txBody>
          <a:bodyPr/>
          <a:lstStyle/>
          <a:p>
            <a:r>
              <a:rPr lang="en-US" b="1" dirty="0"/>
              <a:t>Sewage, too </a:t>
            </a:r>
          </a:p>
          <a:p>
            <a:pPr marL="0" indent="0">
              <a:buNone/>
            </a:pPr>
            <a:r>
              <a:rPr lang="en-US" dirty="0"/>
              <a:t>“Adding to the industrial pollution was a torrent of sewage flowing into the Rouge and other waterways. Mats of dense fecal matter mixed with condoms and other unmentionables joined the oil sludge in a macabre cocktail of toxicity. In </a:t>
            </a:r>
            <a:r>
              <a:rPr lang="en-US" b="1" dirty="0"/>
              <a:t>1985, </a:t>
            </a:r>
            <a:r>
              <a:rPr lang="en-US" dirty="0"/>
              <a:t>a 23-year-old man died from a rare parasitic waterborne disease (leptospirosis) after falling into the river and swallowing water. </a:t>
            </a:r>
          </a:p>
          <a:p>
            <a:endParaRPr lang="en-US" dirty="0"/>
          </a:p>
          <a:p>
            <a:pPr marL="0" indent="0">
              <a:buNone/>
            </a:pPr>
            <a:r>
              <a:rPr lang="en-US" dirty="0"/>
              <a:t>This sewage issue was personal for </a:t>
            </a:r>
            <a:r>
              <a:rPr lang="en-US" dirty="0" err="1"/>
              <a:t>Hartig</a:t>
            </a:r>
            <a:r>
              <a:rPr lang="en-US" dirty="0"/>
              <a:t>, who grew up in an Allen Park home where nothing of value was ever stored in the basement: ‘Sewage would back up in our basement,’ as a result of the inadequate system. The sewage ‘…created an odor problem and literally a public health hazard. We had to use muriatic acid to disinfect our basement.’”</a:t>
            </a:r>
          </a:p>
        </p:txBody>
      </p:sp>
    </p:spTree>
    <p:extLst>
      <p:ext uri="{BB962C8B-B14F-4D97-AF65-F5344CB8AC3E}">
        <p14:creationId xmlns:p14="http://schemas.microsoft.com/office/powerpoint/2010/main" val="3204108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wetlands?</a:t>
            </a:r>
          </a:p>
        </p:txBody>
      </p:sp>
      <p:pic>
        <p:nvPicPr>
          <p:cNvPr id="4" name="Content Placeholder 3"/>
          <p:cNvPicPr>
            <a:picLocks noGrp="1" noChangeAspect="1"/>
          </p:cNvPicPr>
          <p:nvPr>
            <p:ph idx="1"/>
          </p:nvPr>
        </p:nvPicPr>
        <p:blipFill>
          <a:blip r:embed="rId3"/>
          <a:stretch>
            <a:fillRect/>
          </a:stretch>
        </p:blipFill>
        <p:spPr>
          <a:xfrm>
            <a:off x="3868738" y="1240418"/>
            <a:ext cx="7315200" cy="4367639"/>
          </a:xfrm>
          <a:prstGeom prst="rect">
            <a:avLst/>
          </a:prstGeom>
        </p:spPr>
      </p:pic>
      <p:sp>
        <p:nvSpPr>
          <p:cNvPr id="5" name="TextBox 4"/>
          <p:cNvSpPr txBox="1"/>
          <p:nvPr/>
        </p:nvSpPr>
        <p:spPr>
          <a:xfrm>
            <a:off x="6794520" y="5608057"/>
            <a:ext cx="4576894" cy="246221"/>
          </a:xfrm>
          <a:prstGeom prst="rect">
            <a:avLst/>
          </a:prstGeom>
          <a:noFill/>
        </p:spPr>
        <p:txBody>
          <a:bodyPr wrap="none" rtlCol="0">
            <a:spAutoFit/>
          </a:bodyPr>
          <a:lstStyle/>
          <a:p>
            <a:r>
              <a:rPr lang="en-US" sz="1000" dirty="0"/>
              <a:t>Image courtesy of the City of Caspar, Wyoming </a:t>
            </a:r>
            <a:r>
              <a:rPr lang="en-US" sz="1000" dirty="0">
                <a:latin typeface="Times New Roman" panose="02020603050405020304" pitchFamily="18" charset="0"/>
                <a:cs typeface="Times New Roman" panose="02020603050405020304" pitchFamily="18" charset="0"/>
              </a:rPr>
              <a:t>http://www.adammandelman.net/</a:t>
            </a:r>
          </a:p>
        </p:txBody>
      </p:sp>
    </p:spTree>
    <p:extLst>
      <p:ext uri="{BB962C8B-B14F-4D97-AF65-F5344CB8AC3E}">
        <p14:creationId xmlns:p14="http://schemas.microsoft.com/office/powerpoint/2010/main" val="2090531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From last class</a:t>
            </a:r>
            <a:br>
              <a:rPr lang="en-US" dirty="0"/>
            </a:br>
            <a:br>
              <a:rPr lang="en-US" dirty="0"/>
            </a:br>
            <a:r>
              <a:rPr lang="en-US" dirty="0"/>
              <a:t>HDI</a:t>
            </a:r>
          </a:p>
        </p:txBody>
      </p:sp>
      <p:sp>
        <p:nvSpPr>
          <p:cNvPr id="3" name="Content Placeholder 2"/>
          <p:cNvSpPr>
            <a:spLocks noGrp="1"/>
          </p:cNvSpPr>
          <p:nvPr>
            <p:ph idx="1"/>
          </p:nvPr>
        </p:nvSpPr>
        <p:spPr>
          <a:xfrm>
            <a:off x="3692769" y="864108"/>
            <a:ext cx="7491699" cy="5120640"/>
          </a:xfrm>
        </p:spPr>
        <p:txBody>
          <a:bodyPr/>
          <a:lstStyle/>
          <a:p>
            <a:pPr marL="0" indent="0">
              <a:buNone/>
            </a:pPr>
            <a:r>
              <a:rPr lang="en-US" dirty="0"/>
              <a:t>The Human Development Index (HDI) is a summary measure of average achievement in </a:t>
            </a:r>
            <a:r>
              <a:rPr lang="en-US" b="1" dirty="0"/>
              <a:t>key dimensions </a:t>
            </a:r>
            <a:r>
              <a:rPr lang="en-US" dirty="0"/>
              <a:t>of human development: a </a:t>
            </a:r>
            <a:r>
              <a:rPr lang="en-US" b="1" dirty="0"/>
              <a:t>long and healthy life, being knowledgeable and have a decent standard of living</a:t>
            </a:r>
            <a:r>
              <a:rPr lang="en-US" dirty="0"/>
              <a:t>. The HDI is the geometric mean of normalized indices for each of the three dimensions</a:t>
            </a:r>
          </a:p>
          <a:p>
            <a:endParaRPr lang="en-US" dirty="0"/>
          </a:p>
        </p:txBody>
      </p:sp>
      <p:pic>
        <p:nvPicPr>
          <p:cNvPr id="4" name="Picture 3"/>
          <p:cNvPicPr>
            <a:picLocks noChangeAspect="1"/>
          </p:cNvPicPr>
          <p:nvPr/>
        </p:nvPicPr>
        <p:blipFill>
          <a:blip r:embed="rId2"/>
          <a:stretch>
            <a:fillRect/>
          </a:stretch>
        </p:blipFill>
        <p:spPr>
          <a:xfrm>
            <a:off x="4228245" y="4136693"/>
            <a:ext cx="6420746" cy="1257475"/>
          </a:xfrm>
          <a:prstGeom prst="rect">
            <a:avLst/>
          </a:prstGeom>
        </p:spPr>
      </p:pic>
    </p:spTree>
    <p:extLst>
      <p:ext uri="{BB962C8B-B14F-4D97-AF65-F5344CB8AC3E}">
        <p14:creationId xmlns:p14="http://schemas.microsoft.com/office/powerpoint/2010/main" val="140170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wetland? Three components:</a:t>
            </a:r>
            <a:br>
              <a:rPr lang="en-US" dirty="0"/>
            </a:br>
            <a:r>
              <a:rPr lang="en-US" dirty="0"/>
              <a:t>Vegetation</a:t>
            </a:r>
            <a:br>
              <a:rPr lang="en-US" dirty="0"/>
            </a:br>
            <a:r>
              <a:rPr lang="en-US" dirty="0"/>
              <a:t>Soils</a:t>
            </a:r>
            <a:br>
              <a:rPr lang="en-US" dirty="0"/>
            </a:br>
            <a:r>
              <a:rPr lang="en-US" dirty="0"/>
              <a:t>Hydrology</a:t>
            </a:r>
          </a:p>
        </p:txBody>
      </p:sp>
      <p:pic>
        <p:nvPicPr>
          <p:cNvPr id="4" name="Picture 3"/>
          <p:cNvPicPr>
            <a:picLocks noChangeAspect="1"/>
          </p:cNvPicPr>
          <p:nvPr/>
        </p:nvPicPr>
        <p:blipFill>
          <a:blip r:embed="rId2"/>
          <a:stretch>
            <a:fillRect/>
          </a:stretch>
        </p:blipFill>
        <p:spPr>
          <a:xfrm>
            <a:off x="6307668" y="722054"/>
            <a:ext cx="4876800" cy="3537679"/>
          </a:xfrm>
          <a:prstGeom prst="rect">
            <a:avLst/>
          </a:prstGeom>
        </p:spPr>
      </p:pic>
      <p:pic>
        <p:nvPicPr>
          <p:cNvPr id="5" name="Picture 4"/>
          <p:cNvPicPr>
            <a:picLocks noChangeAspect="1"/>
          </p:cNvPicPr>
          <p:nvPr/>
        </p:nvPicPr>
        <p:blipFill>
          <a:blip r:embed="rId3"/>
          <a:stretch>
            <a:fillRect/>
          </a:stretch>
        </p:blipFill>
        <p:spPr>
          <a:xfrm>
            <a:off x="3105475" y="3022473"/>
            <a:ext cx="2466975" cy="1847850"/>
          </a:xfrm>
          <a:prstGeom prst="rect">
            <a:avLst/>
          </a:prstGeom>
        </p:spPr>
      </p:pic>
      <p:pic>
        <p:nvPicPr>
          <p:cNvPr id="6" name="Picture 5"/>
          <p:cNvPicPr>
            <a:picLocks noChangeAspect="1"/>
          </p:cNvPicPr>
          <p:nvPr/>
        </p:nvPicPr>
        <p:blipFill>
          <a:blip r:embed="rId4"/>
          <a:stretch>
            <a:fillRect/>
          </a:stretch>
        </p:blipFill>
        <p:spPr>
          <a:xfrm>
            <a:off x="5145618" y="4014310"/>
            <a:ext cx="1714500" cy="2095500"/>
          </a:xfrm>
          <a:prstGeom prst="rect">
            <a:avLst/>
          </a:prstGeom>
        </p:spPr>
      </p:pic>
      <p:pic>
        <p:nvPicPr>
          <p:cNvPr id="7" name="Picture 6"/>
          <p:cNvPicPr>
            <a:picLocks noChangeAspect="1"/>
          </p:cNvPicPr>
          <p:nvPr/>
        </p:nvPicPr>
        <p:blipFill>
          <a:blip r:embed="rId5"/>
          <a:stretch>
            <a:fillRect/>
          </a:stretch>
        </p:blipFill>
        <p:spPr>
          <a:xfrm>
            <a:off x="7088718" y="4870323"/>
            <a:ext cx="4095750" cy="1114425"/>
          </a:xfrm>
          <a:prstGeom prst="rect">
            <a:avLst/>
          </a:prstGeom>
        </p:spPr>
      </p:pic>
      <p:sp>
        <p:nvSpPr>
          <p:cNvPr id="8" name="Text Box 5"/>
          <p:cNvSpPr txBox="1">
            <a:spLocks noChangeArrowheads="1"/>
          </p:cNvSpPr>
          <p:nvPr/>
        </p:nvSpPr>
        <p:spPr bwMode="auto">
          <a:xfrm>
            <a:off x="8910282" y="4212082"/>
            <a:ext cx="2286000" cy="477054"/>
          </a:xfrm>
          <a:prstGeom prst="rect">
            <a:avLst/>
          </a:prstGeom>
          <a:noFill/>
          <a:ln w="9525">
            <a:noFill/>
            <a:miter lim="800000"/>
            <a:headEnd/>
            <a:tailEnd/>
          </a:ln>
          <a:effectLst/>
        </p:spPr>
        <p:txBody>
          <a:bodyPr wrap="square">
            <a:spAutoFit/>
          </a:bodyPr>
          <a:lstStyle/>
          <a:p>
            <a:pPr algn="r">
              <a:spcBef>
                <a:spcPct val="50000"/>
              </a:spcBef>
            </a:pPr>
            <a:r>
              <a:rPr lang="en-US" sz="1000" i="1" dirty="0">
                <a:latin typeface="Times New Roman" panose="02020603050405020304" pitchFamily="18" charset="0"/>
                <a:cs typeface="Times New Roman" panose="02020603050405020304" pitchFamily="18" charset="0"/>
              </a:rPr>
              <a:t>Image from USACE</a:t>
            </a:r>
          </a:p>
          <a:p>
            <a:pPr algn="r">
              <a:spcBef>
                <a:spcPct val="50000"/>
              </a:spcBef>
            </a:pPr>
            <a:r>
              <a:rPr lang="en-US" sz="1000" i="1" dirty="0">
                <a:latin typeface="Times New Roman" panose="02020603050405020304" pitchFamily="18" charset="0"/>
                <a:cs typeface="Times New Roman" panose="02020603050405020304" pitchFamily="18" charset="0"/>
              </a:rPr>
              <a:t>http://www.spk.usace.army.mil</a:t>
            </a:r>
          </a:p>
        </p:txBody>
      </p:sp>
      <p:sp>
        <p:nvSpPr>
          <p:cNvPr id="9" name="Text Box 5"/>
          <p:cNvSpPr txBox="1">
            <a:spLocks noChangeArrowheads="1"/>
          </p:cNvSpPr>
          <p:nvPr/>
        </p:nvSpPr>
        <p:spPr bwMode="auto">
          <a:xfrm>
            <a:off x="2859618" y="4889901"/>
            <a:ext cx="2286000" cy="400110"/>
          </a:xfrm>
          <a:prstGeom prst="rect">
            <a:avLst/>
          </a:prstGeom>
          <a:noFill/>
          <a:ln w="9525">
            <a:noFill/>
            <a:miter lim="800000"/>
            <a:headEnd/>
            <a:tailEnd/>
          </a:ln>
          <a:effectLst/>
        </p:spPr>
        <p:txBody>
          <a:bodyPr wrap="square">
            <a:spAutoFit/>
          </a:bodyPr>
          <a:lstStyle/>
          <a:p>
            <a:pPr algn="r">
              <a:spcBef>
                <a:spcPct val="50000"/>
              </a:spcBef>
            </a:pPr>
            <a:r>
              <a:rPr lang="en-US" sz="1000" i="1" dirty="0">
                <a:latin typeface="Times New Roman" panose="02020603050405020304" pitchFamily="18" charset="0"/>
                <a:cs typeface="Times New Roman" panose="02020603050405020304" pitchFamily="18" charset="0"/>
              </a:rPr>
              <a:t>Images from ww.nps.gov and www.soil.ncsu.edu</a:t>
            </a:r>
          </a:p>
        </p:txBody>
      </p:sp>
      <p:sp>
        <p:nvSpPr>
          <p:cNvPr id="10" name="Rectangle 9"/>
          <p:cNvSpPr/>
          <p:nvPr/>
        </p:nvSpPr>
        <p:spPr>
          <a:xfrm>
            <a:off x="9870278" y="5984748"/>
            <a:ext cx="1326004" cy="246221"/>
          </a:xfrm>
          <a:prstGeom prst="rect">
            <a:avLst/>
          </a:prstGeom>
        </p:spPr>
        <p:txBody>
          <a:bodyPr wrap="none">
            <a:spAutoFit/>
          </a:bodyPr>
          <a:lstStyle/>
          <a:p>
            <a:r>
              <a:rPr lang="en-US" sz="1000" dirty="0">
                <a:latin typeface="Times New Roman" panose="02020603050405020304" pitchFamily="18" charset="0"/>
                <a:cs typeface="Times New Roman" panose="02020603050405020304" pitchFamily="18" charset="0"/>
              </a:rPr>
              <a:t>bolinq.wordpress.com</a:t>
            </a:r>
          </a:p>
        </p:txBody>
      </p:sp>
    </p:spTree>
    <p:extLst>
      <p:ext uri="{BB962C8B-B14F-4D97-AF65-F5344CB8AC3E}">
        <p14:creationId xmlns:p14="http://schemas.microsoft.com/office/powerpoint/2010/main" val="3611279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lot of tiny words that you cannot read</a:t>
            </a:r>
          </a:p>
        </p:txBody>
      </p:sp>
      <p:pic>
        <p:nvPicPr>
          <p:cNvPr id="4" name="Picture 3"/>
          <p:cNvPicPr>
            <a:picLocks noChangeAspect="1"/>
          </p:cNvPicPr>
          <p:nvPr/>
        </p:nvPicPr>
        <p:blipFill>
          <a:blip r:embed="rId2"/>
          <a:stretch>
            <a:fillRect/>
          </a:stretch>
        </p:blipFill>
        <p:spPr>
          <a:xfrm>
            <a:off x="3498415" y="587433"/>
            <a:ext cx="3837426" cy="3962400"/>
          </a:xfrm>
          <a:prstGeom prst="rect">
            <a:avLst/>
          </a:prstGeom>
        </p:spPr>
      </p:pic>
      <p:pic>
        <p:nvPicPr>
          <p:cNvPr id="5" name="Picture 4"/>
          <p:cNvPicPr>
            <a:picLocks noChangeAspect="1"/>
          </p:cNvPicPr>
          <p:nvPr/>
        </p:nvPicPr>
        <p:blipFill>
          <a:blip r:embed="rId3"/>
          <a:stretch>
            <a:fillRect/>
          </a:stretch>
        </p:blipFill>
        <p:spPr>
          <a:xfrm>
            <a:off x="7550728" y="590203"/>
            <a:ext cx="4068909" cy="4112029"/>
          </a:xfrm>
          <a:prstGeom prst="rect">
            <a:avLst/>
          </a:prstGeom>
        </p:spPr>
      </p:pic>
      <p:pic>
        <p:nvPicPr>
          <p:cNvPr id="6" name="Picture 5"/>
          <p:cNvPicPr>
            <a:picLocks noChangeAspect="1"/>
          </p:cNvPicPr>
          <p:nvPr/>
        </p:nvPicPr>
        <p:blipFill rotWithShape="1">
          <a:blip r:embed="rId4"/>
          <a:srcRect b="31270"/>
          <a:stretch/>
        </p:blipFill>
        <p:spPr>
          <a:xfrm>
            <a:off x="5444417" y="3297370"/>
            <a:ext cx="4212622" cy="2809725"/>
          </a:xfrm>
          <a:prstGeom prst="rect">
            <a:avLst/>
          </a:prstGeom>
        </p:spPr>
      </p:pic>
      <p:sp>
        <p:nvSpPr>
          <p:cNvPr id="7" name="TextBox 6"/>
          <p:cNvSpPr txBox="1"/>
          <p:nvPr/>
        </p:nvSpPr>
        <p:spPr>
          <a:xfrm>
            <a:off x="4039985" y="1828800"/>
            <a:ext cx="7132320" cy="3539430"/>
          </a:xfrm>
          <a:prstGeom prst="rect">
            <a:avLst/>
          </a:prstGeom>
          <a:solidFill>
            <a:schemeClr val="bg1"/>
          </a:solidFill>
        </p:spPr>
        <p:txBody>
          <a:bodyPr wrap="square" rtlCol="0">
            <a:spAutoFit/>
          </a:bodyPr>
          <a:lstStyle/>
          <a:p>
            <a:r>
              <a:rPr lang="en-US" sz="3200" b="1" dirty="0">
                <a:solidFill>
                  <a:srgbClr val="00B050"/>
                </a:solidFill>
              </a:rPr>
              <a:t>HYDROLOGY				VEGETATION</a:t>
            </a:r>
          </a:p>
          <a:p>
            <a:endParaRPr lang="en-US" sz="3200" b="1" dirty="0">
              <a:solidFill>
                <a:srgbClr val="00B050"/>
              </a:solidFill>
            </a:endParaRPr>
          </a:p>
          <a:p>
            <a:endParaRPr lang="en-US" sz="3200" b="1" dirty="0">
              <a:solidFill>
                <a:srgbClr val="00B050"/>
              </a:solidFill>
            </a:endParaRPr>
          </a:p>
          <a:p>
            <a:endParaRPr lang="en-US" sz="3200" b="1" dirty="0">
              <a:solidFill>
                <a:srgbClr val="00B050"/>
              </a:solidFill>
            </a:endParaRPr>
          </a:p>
          <a:p>
            <a:endParaRPr lang="en-US" sz="3200" b="1" dirty="0">
              <a:solidFill>
                <a:srgbClr val="00B050"/>
              </a:solidFill>
            </a:endParaRPr>
          </a:p>
          <a:p>
            <a:endParaRPr lang="en-US" sz="3200" b="1" dirty="0">
              <a:solidFill>
                <a:srgbClr val="00B050"/>
              </a:solidFill>
            </a:endParaRPr>
          </a:p>
          <a:p>
            <a:r>
              <a:rPr lang="en-US" sz="3200" b="1" dirty="0">
                <a:solidFill>
                  <a:srgbClr val="00B050"/>
                </a:solidFill>
              </a:rPr>
              <a:t>						SOILS</a:t>
            </a:r>
          </a:p>
        </p:txBody>
      </p:sp>
    </p:spTree>
    <p:extLst>
      <p:ext uri="{BB962C8B-B14F-4D97-AF65-F5344CB8AC3E}">
        <p14:creationId xmlns:p14="http://schemas.microsoft.com/office/powerpoint/2010/main" val="47723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Wetlands </a:t>
            </a:r>
            <a:br>
              <a:rPr lang="en-US" dirty="0"/>
            </a:br>
            <a:r>
              <a:rPr lang="en-US" dirty="0"/>
              <a:t>different names and functions</a:t>
            </a:r>
          </a:p>
        </p:txBody>
      </p:sp>
      <p:pic>
        <p:nvPicPr>
          <p:cNvPr id="4" name="Picture 3"/>
          <p:cNvPicPr>
            <a:picLocks noChangeAspect="1"/>
          </p:cNvPicPr>
          <p:nvPr/>
        </p:nvPicPr>
        <p:blipFill>
          <a:blip r:embed="rId3"/>
          <a:stretch>
            <a:fillRect/>
          </a:stretch>
        </p:blipFill>
        <p:spPr>
          <a:xfrm>
            <a:off x="2729346" y="91440"/>
            <a:ext cx="4572000" cy="4480560"/>
          </a:xfrm>
          <a:prstGeom prst="rect">
            <a:avLst/>
          </a:prstGeom>
        </p:spPr>
      </p:pic>
      <p:pic>
        <p:nvPicPr>
          <p:cNvPr id="5" name="Picture 4"/>
          <p:cNvPicPr>
            <a:picLocks noChangeAspect="1"/>
          </p:cNvPicPr>
          <p:nvPr/>
        </p:nvPicPr>
        <p:blipFill>
          <a:blip r:embed="rId4"/>
          <a:stretch>
            <a:fillRect/>
          </a:stretch>
        </p:blipFill>
        <p:spPr>
          <a:xfrm>
            <a:off x="6101196" y="2834640"/>
            <a:ext cx="5619750" cy="3790950"/>
          </a:xfrm>
          <a:prstGeom prst="rect">
            <a:avLst/>
          </a:prstGeom>
        </p:spPr>
      </p:pic>
      <p:sp>
        <p:nvSpPr>
          <p:cNvPr id="7" name="TextBox 6"/>
          <p:cNvSpPr txBox="1"/>
          <p:nvPr/>
        </p:nvSpPr>
        <p:spPr>
          <a:xfrm>
            <a:off x="3607130" y="4572000"/>
            <a:ext cx="2816431" cy="246221"/>
          </a:xfrm>
          <a:prstGeom prst="rect">
            <a:avLst/>
          </a:prstGeom>
          <a:noFill/>
        </p:spPr>
        <p:txBody>
          <a:bodyPr wrap="square" rtlCol="0">
            <a:spAutoFit/>
          </a:bodyPr>
          <a:lstStyle/>
          <a:p>
            <a:r>
              <a:rPr lang="en-US" sz="1000" dirty="0"/>
              <a:t>Images </a:t>
            </a:r>
            <a:r>
              <a:rPr lang="en-US" sz="1000" dirty="0">
                <a:hlinkClick r:id="rId5"/>
              </a:rPr>
              <a:t>www.epa.gov</a:t>
            </a:r>
            <a:r>
              <a:rPr lang="en-US" sz="1000" dirty="0"/>
              <a:t>, </a:t>
            </a:r>
            <a:r>
              <a:rPr lang="en-US" sz="1000" dirty="0">
                <a:hlinkClick r:id="rId6"/>
              </a:rPr>
              <a:t>www.dem.ri.gov</a:t>
            </a:r>
            <a:r>
              <a:rPr lang="en-US" sz="1000" dirty="0"/>
              <a:t> </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035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Wetlands with “connectivity” </a:t>
            </a:r>
          </a:p>
        </p:txBody>
      </p:sp>
      <p:pic>
        <p:nvPicPr>
          <p:cNvPr id="4" name="Content Placeholder 3"/>
          <p:cNvPicPr>
            <a:picLocks noGrp="1" noChangeAspect="1"/>
          </p:cNvPicPr>
          <p:nvPr>
            <p:ph idx="1"/>
          </p:nvPr>
        </p:nvPicPr>
        <p:blipFill>
          <a:blip r:embed="rId3"/>
          <a:stretch>
            <a:fillRect/>
          </a:stretch>
        </p:blipFill>
        <p:spPr>
          <a:xfrm>
            <a:off x="4178716" y="863600"/>
            <a:ext cx="6695244" cy="5121275"/>
          </a:xfrm>
          <a:prstGeom prst="rect">
            <a:avLst/>
          </a:prstGeom>
        </p:spPr>
      </p:pic>
    </p:spTree>
    <p:extLst>
      <p:ext uri="{BB962C8B-B14F-4D97-AF65-F5344CB8AC3E}">
        <p14:creationId xmlns:p14="http://schemas.microsoft.com/office/powerpoint/2010/main" val="3075688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Wetlands as dangers to society</a:t>
            </a:r>
          </a:p>
        </p:txBody>
      </p:sp>
      <p:sp>
        <p:nvSpPr>
          <p:cNvPr id="3" name="Content Placeholder 2"/>
          <p:cNvSpPr>
            <a:spLocks noGrp="1"/>
          </p:cNvSpPr>
          <p:nvPr>
            <p:ph idx="1"/>
          </p:nvPr>
        </p:nvSpPr>
        <p:spPr/>
        <p:txBody>
          <a:bodyPr/>
          <a:lstStyle/>
          <a:p>
            <a:pPr marL="0" indent="0">
              <a:buNone/>
            </a:pPr>
            <a:r>
              <a:rPr lang="en-US" dirty="0"/>
              <a:t>“America's affluence was a major asset. Almost everyone could get to a doctor; windows could be screened; resources were available to </a:t>
            </a:r>
            <a:r>
              <a:rPr lang="en-US" b="1" dirty="0"/>
              <a:t>bulldoze mosquito-breeding swamps</a:t>
            </a:r>
            <a:r>
              <a:rPr lang="en-US" dirty="0"/>
              <a:t>.” (</a:t>
            </a:r>
            <a:r>
              <a:rPr lang="en-US" dirty="0">
                <a:hlinkClick r:id="rId2"/>
              </a:rPr>
              <a:t>http://ngm.nationalgeographic.com/ngm/0707/feature1/text3.html</a:t>
            </a:r>
            <a:r>
              <a:rPr lang="en-US" dirty="0"/>
              <a:t>)</a:t>
            </a:r>
          </a:p>
          <a:p>
            <a:pPr marL="0" indent="0">
              <a:buNone/>
            </a:pPr>
            <a:endParaRPr lang="en-US" dirty="0"/>
          </a:p>
          <a:p>
            <a:pPr marL="0" indent="0">
              <a:buNone/>
            </a:pPr>
            <a:r>
              <a:rPr lang="en-US" dirty="0"/>
              <a:t>“They began with land reclamation and permanent improvements in rural housing, </a:t>
            </a:r>
            <a:r>
              <a:rPr lang="en-US" b="1" dirty="0"/>
              <a:t>turning </a:t>
            </a:r>
            <a:r>
              <a:rPr lang="en-US" b="1" dirty="0" err="1"/>
              <a:t>malarious</a:t>
            </a:r>
            <a:r>
              <a:rPr lang="en-US" b="1" dirty="0"/>
              <a:t> wastelands such as the Pontine Marshes into profitable agricultural zones</a:t>
            </a:r>
            <a:r>
              <a:rPr lang="en-US" dirty="0"/>
              <a:t>.”</a:t>
            </a:r>
          </a:p>
          <a:p>
            <a:pPr marL="0" indent="0">
              <a:buNone/>
            </a:pPr>
            <a:r>
              <a:rPr lang="en-US" dirty="0"/>
              <a:t>“…early part of the Twentieth Century to control malaria through </a:t>
            </a:r>
            <a:r>
              <a:rPr lang="en-US" dirty="0" err="1"/>
              <a:t>larviciding</a:t>
            </a:r>
            <a:r>
              <a:rPr lang="en-US" dirty="0"/>
              <a:t>, health education, case detection with rapid treatment, by careful </a:t>
            </a:r>
            <a:r>
              <a:rPr lang="en-US" b="1" dirty="0"/>
              <a:t>water management, and by ditching </a:t>
            </a:r>
            <a:r>
              <a:rPr lang="en-US" b="1" dirty="0" err="1"/>
              <a:t>malarious</a:t>
            </a:r>
            <a:r>
              <a:rPr lang="en-US" b="1" dirty="0"/>
              <a:t> swamps to convert them into productive agricultural use </a:t>
            </a:r>
            <a:r>
              <a:rPr lang="en-US" dirty="0"/>
              <a:t>(Greenberg and Alexander 2011. “Israel Jacob </a:t>
            </a:r>
            <a:r>
              <a:rPr lang="en-US" dirty="0" err="1"/>
              <a:t>Kligler</a:t>
            </a:r>
            <a:r>
              <a:rPr lang="en-US" dirty="0"/>
              <a:t>” in </a:t>
            </a:r>
            <a:r>
              <a:rPr lang="en-US" dirty="0" err="1"/>
              <a:t>Korot</a:t>
            </a:r>
            <a:r>
              <a:rPr lang="en-US" dirty="0"/>
              <a:t>, Jerusalem).”</a:t>
            </a:r>
          </a:p>
        </p:txBody>
      </p:sp>
    </p:spTree>
    <p:extLst>
      <p:ext uri="{BB962C8B-B14F-4D97-AF65-F5344CB8AC3E}">
        <p14:creationId xmlns:p14="http://schemas.microsoft.com/office/powerpoint/2010/main" val="3583640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“Waste-land” to “Waste storage”</a:t>
            </a:r>
            <a:br>
              <a:rPr lang="en-US" dirty="0"/>
            </a:br>
            <a:r>
              <a:rPr lang="en-US" dirty="0"/>
              <a:t>Wilmington – </a:t>
            </a:r>
            <a:br>
              <a:rPr lang="en-US" dirty="0"/>
            </a:br>
            <a:r>
              <a:rPr lang="en-US" dirty="0"/>
              <a:t>Cherry Island </a:t>
            </a:r>
            <a:br>
              <a:rPr lang="en-US" dirty="0"/>
            </a:br>
            <a:r>
              <a:rPr lang="en-US" dirty="0"/>
              <a:t>Landfill</a:t>
            </a:r>
            <a:br>
              <a:rPr lang="en-US" dirty="0"/>
            </a:br>
            <a:endParaRPr lang="en-US" dirty="0"/>
          </a:p>
        </p:txBody>
      </p:sp>
      <p:pic>
        <p:nvPicPr>
          <p:cNvPr id="6" name="Picture 5"/>
          <p:cNvPicPr>
            <a:picLocks noChangeAspect="1"/>
          </p:cNvPicPr>
          <p:nvPr/>
        </p:nvPicPr>
        <p:blipFill>
          <a:blip r:embed="rId2"/>
          <a:stretch>
            <a:fillRect/>
          </a:stretch>
        </p:blipFill>
        <p:spPr>
          <a:xfrm>
            <a:off x="3331216" y="1123837"/>
            <a:ext cx="8391303" cy="4527137"/>
          </a:xfrm>
          <a:prstGeom prst="rect">
            <a:avLst/>
          </a:prstGeom>
        </p:spPr>
      </p:pic>
    </p:spTree>
    <p:extLst>
      <p:ext uri="{BB962C8B-B14F-4D97-AF65-F5344CB8AC3E}">
        <p14:creationId xmlns:p14="http://schemas.microsoft.com/office/powerpoint/2010/main" val="1550131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637" y="1190625"/>
            <a:ext cx="11896725" cy="4476750"/>
          </a:xfrm>
          <a:prstGeom prst="rect">
            <a:avLst/>
          </a:prstGeom>
        </p:spPr>
      </p:pic>
    </p:spTree>
    <p:extLst>
      <p:ext uri="{BB962C8B-B14F-4D97-AF65-F5344CB8AC3E}">
        <p14:creationId xmlns:p14="http://schemas.microsoft.com/office/powerpoint/2010/main" val="4249223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Glenville, Delaware</a:t>
            </a:r>
            <a:br>
              <a:rPr lang="en-US" dirty="0"/>
            </a:br>
            <a:r>
              <a:rPr lang="en-US" dirty="0"/>
              <a:t>(1992)</a:t>
            </a:r>
          </a:p>
        </p:txBody>
      </p:sp>
      <p:pic>
        <p:nvPicPr>
          <p:cNvPr id="4" name="Content Placeholder 3"/>
          <p:cNvPicPr>
            <a:picLocks noGrp="1" noChangeAspect="1"/>
          </p:cNvPicPr>
          <p:nvPr>
            <p:ph idx="1"/>
          </p:nvPr>
        </p:nvPicPr>
        <p:blipFill>
          <a:blip r:embed="rId2"/>
          <a:stretch>
            <a:fillRect/>
          </a:stretch>
        </p:blipFill>
        <p:spPr>
          <a:xfrm>
            <a:off x="3868738" y="1220110"/>
            <a:ext cx="7315200" cy="4408254"/>
          </a:xfrm>
          <a:prstGeom prst="rect">
            <a:avLst/>
          </a:prstGeom>
        </p:spPr>
      </p:pic>
    </p:spTree>
    <p:extLst>
      <p:ext uri="{BB962C8B-B14F-4D97-AF65-F5344CB8AC3E}">
        <p14:creationId xmlns:p14="http://schemas.microsoft.com/office/powerpoint/2010/main" val="160977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Glenville,</a:t>
            </a:r>
            <a:br>
              <a:rPr lang="en-US" dirty="0"/>
            </a:br>
            <a:r>
              <a:rPr lang="en-US" dirty="0"/>
              <a:t>Delaware</a:t>
            </a:r>
            <a:br>
              <a:rPr lang="en-US" dirty="0"/>
            </a:br>
            <a:r>
              <a:rPr lang="en-US" dirty="0"/>
              <a:t>(2005)</a:t>
            </a:r>
            <a:br>
              <a:rPr lang="en-US" dirty="0"/>
            </a:br>
            <a:r>
              <a:rPr lang="en-US" dirty="0"/>
              <a:t>Hurricane Jeanne (2004)</a:t>
            </a:r>
          </a:p>
        </p:txBody>
      </p:sp>
      <p:pic>
        <p:nvPicPr>
          <p:cNvPr id="4" name="Content Placeholder 3"/>
          <p:cNvPicPr>
            <a:picLocks noGrp="1" noChangeAspect="1"/>
          </p:cNvPicPr>
          <p:nvPr>
            <p:ph idx="1"/>
          </p:nvPr>
        </p:nvPicPr>
        <p:blipFill>
          <a:blip r:embed="rId2"/>
          <a:stretch>
            <a:fillRect/>
          </a:stretch>
        </p:blipFill>
        <p:spPr>
          <a:xfrm>
            <a:off x="3868738" y="975166"/>
            <a:ext cx="7315200" cy="4898142"/>
          </a:xfrm>
          <a:prstGeom prst="rect">
            <a:avLst/>
          </a:prstGeom>
        </p:spPr>
      </p:pic>
    </p:spTree>
    <p:extLst>
      <p:ext uri="{BB962C8B-B14F-4D97-AF65-F5344CB8AC3E}">
        <p14:creationId xmlns:p14="http://schemas.microsoft.com/office/powerpoint/2010/main" val="3324937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Repeated flooding homes condemned</a:t>
            </a:r>
          </a:p>
        </p:txBody>
      </p:sp>
      <p:pic>
        <p:nvPicPr>
          <p:cNvPr id="4" name="Content Placeholder 3"/>
          <p:cNvPicPr>
            <a:picLocks noGrp="1" noChangeAspect="1"/>
          </p:cNvPicPr>
          <p:nvPr>
            <p:ph idx="1"/>
          </p:nvPr>
        </p:nvPicPr>
        <p:blipFill>
          <a:blip r:embed="rId2"/>
          <a:stretch>
            <a:fillRect/>
          </a:stretch>
        </p:blipFill>
        <p:spPr>
          <a:xfrm>
            <a:off x="4668838" y="1281112"/>
            <a:ext cx="5715000" cy="4286250"/>
          </a:xfrm>
          <a:prstGeom prst="rect">
            <a:avLst/>
          </a:prstGeom>
        </p:spPr>
      </p:pic>
    </p:spTree>
    <p:extLst>
      <p:ext uri="{BB962C8B-B14F-4D97-AF65-F5344CB8AC3E}">
        <p14:creationId xmlns:p14="http://schemas.microsoft.com/office/powerpoint/2010/main" val="175097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a:t>
            </a:r>
            <a:br>
              <a:rPr lang="en-US" dirty="0"/>
            </a:br>
            <a:r>
              <a:rPr lang="en-US" dirty="0"/>
              <a:t>countries </a:t>
            </a:r>
            <a:br>
              <a:rPr lang="en-US" dirty="0"/>
            </a:br>
            <a:r>
              <a:rPr lang="en-US" dirty="0"/>
              <a:t>with  </a:t>
            </a:r>
            <a:br>
              <a:rPr lang="en-US" dirty="0"/>
            </a:br>
            <a:r>
              <a:rPr lang="en-US" dirty="0"/>
              <a:t>very high</a:t>
            </a:r>
            <a:br>
              <a:rPr lang="en-US" dirty="0"/>
            </a:br>
            <a:r>
              <a:rPr lang="en-US" dirty="0"/>
              <a:t>ranking</a:t>
            </a:r>
          </a:p>
        </p:txBody>
      </p:sp>
      <p:pic>
        <p:nvPicPr>
          <p:cNvPr id="4" name="Content Placeholder 3"/>
          <p:cNvPicPr>
            <a:picLocks noGrp="1" noChangeAspect="1"/>
          </p:cNvPicPr>
          <p:nvPr>
            <p:ph idx="1"/>
          </p:nvPr>
        </p:nvPicPr>
        <p:blipFill>
          <a:blip r:embed="rId2"/>
          <a:stretch>
            <a:fillRect/>
          </a:stretch>
        </p:blipFill>
        <p:spPr>
          <a:xfrm>
            <a:off x="2480808" y="1123837"/>
            <a:ext cx="9172339" cy="4651999"/>
          </a:xfrm>
          <a:prstGeom prst="rect">
            <a:avLst/>
          </a:prstGeom>
        </p:spPr>
      </p:pic>
    </p:spTree>
    <p:extLst>
      <p:ext uri="{BB962C8B-B14F-4D97-AF65-F5344CB8AC3E}">
        <p14:creationId xmlns:p14="http://schemas.microsoft.com/office/powerpoint/2010/main" val="923587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Glenville 160 homes bought by FEMA (2007)</a:t>
            </a:r>
          </a:p>
        </p:txBody>
      </p:sp>
      <p:pic>
        <p:nvPicPr>
          <p:cNvPr id="4" name="Content Placeholder 3"/>
          <p:cNvPicPr>
            <a:picLocks noGrp="1" noChangeAspect="1"/>
          </p:cNvPicPr>
          <p:nvPr>
            <p:ph idx="1"/>
          </p:nvPr>
        </p:nvPicPr>
        <p:blipFill>
          <a:blip r:embed="rId2"/>
          <a:stretch>
            <a:fillRect/>
          </a:stretch>
        </p:blipFill>
        <p:spPr>
          <a:xfrm>
            <a:off x="3868738" y="1043241"/>
            <a:ext cx="7315200" cy="4761993"/>
          </a:xfrm>
          <a:prstGeom prst="rect">
            <a:avLst/>
          </a:prstGeom>
        </p:spPr>
      </p:pic>
    </p:spTree>
    <p:extLst>
      <p:ext uri="{BB962C8B-B14F-4D97-AF65-F5344CB8AC3E}">
        <p14:creationId xmlns:p14="http://schemas.microsoft.com/office/powerpoint/2010/main" val="2997068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Glenville</a:t>
            </a:r>
            <a:br>
              <a:rPr lang="en-US" dirty="0"/>
            </a:br>
            <a:r>
              <a:rPr lang="en-US" dirty="0"/>
              <a:t>today</a:t>
            </a:r>
          </a:p>
        </p:txBody>
      </p:sp>
      <p:pic>
        <p:nvPicPr>
          <p:cNvPr id="4" name="Content Placeholder 3"/>
          <p:cNvPicPr>
            <a:picLocks noGrp="1" noChangeAspect="1"/>
          </p:cNvPicPr>
          <p:nvPr>
            <p:ph idx="1"/>
          </p:nvPr>
        </p:nvPicPr>
        <p:blipFill>
          <a:blip r:embed="rId2"/>
          <a:stretch>
            <a:fillRect/>
          </a:stretch>
        </p:blipFill>
        <p:spPr>
          <a:xfrm>
            <a:off x="2304788" y="1236164"/>
            <a:ext cx="9618185" cy="4376528"/>
          </a:xfrm>
          <a:prstGeom prst="rect">
            <a:avLst/>
          </a:prstGeom>
        </p:spPr>
      </p:pic>
    </p:spTree>
    <p:extLst>
      <p:ext uri="{BB962C8B-B14F-4D97-AF65-F5344CB8AC3E}">
        <p14:creationId xmlns:p14="http://schemas.microsoft.com/office/powerpoint/2010/main" val="2599314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Wetland loss in the U.S.</a:t>
            </a:r>
          </a:p>
        </p:txBody>
      </p:sp>
      <p:pic>
        <p:nvPicPr>
          <p:cNvPr id="4" name="Picture 3"/>
          <p:cNvPicPr>
            <a:picLocks noChangeAspect="1"/>
          </p:cNvPicPr>
          <p:nvPr/>
        </p:nvPicPr>
        <p:blipFill>
          <a:blip r:embed="rId2"/>
          <a:stretch>
            <a:fillRect/>
          </a:stretch>
        </p:blipFill>
        <p:spPr>
          <a:xfrm>
            <a:off x="3674038" y="493289"/>
            <a:ext cx="7605556" cy="5862278"/>
          </a:xfrm>
          <a:prstGeom prst="rect">
            <a:avLst/>
          </a:prstGeom>
        </p:spPr>
      </p:pic>
    </p:spTree>
    <p:extLst>
      <p:ext uri="{BB962C8B-B14F-4D97-AF65-F5344CB8AC3E}">
        <p14:creationId xmlns:p14="http://schemas.microsoft.com/office/powerpoint/2010/main" val="2387049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Honduran </a:t>
            </a:r>
            <a:br>
              <a:rPr lang="en-US" dirty="0"/>
            </a:br>
            <a:r>
              <a:rPr lang="en-US" dirty="0"/>
              <a:t>Shrimp Farms</a:t>
            </a:r>
          </a:p>
        </p:txBody>
      </p:sp>
      <p:pic>
        <p:nvPicPr>
          <p:cNvPr id="7" name="Picture 6"/>
          <p:cNvPicPr>
            <a:picLocks noChangeAspect="1"/>
          </p:cNvPicPr>
          <p:nvPr/>
        </p:nvPicPr>
        <p:blipFill>
          <a:blip r:embed="rId2"/>
          <a:stretch>
            <a:fillRect/>
          </a:stretch>
        </p:blipFill>
        <p:spPr>
          <a:xfrm>
            <a:off x="3441607" y="1224153"/>
            <a:ext cx="8105775" cy="4400550"/>
          </a:xfrm>
          <a:prstGeom prst="rect">
            <a:avLst/>
          </a:prstGeom>
        </p:spPr>
      </p:pic>
      <p:sp>
        <p:nvSpPr>
          <p:cNvPr id="9" name="Rectangle 8"/>
          <p:cNvSpPr/>
          <p:nvPr/>
        </p:nvSpPr>
        <p:spPr>
          <a:xfrm>
            <a:off x="5451382" y="5624703"/>
            <a:ext cx="6096000" cy="646331"/>
          </a:xfrm>
          <a:prstGeom prst="rect">
            <a:avLst/>
          </a:prstGeom>
        </p:spPr>
        <p:txBody>
          <a:bodyPr>
            <a:spAutoFit/>
          </a:bodyPr>
          <a:lstStyle/>
          <a:p>
            <a:r>
              <a:rPr lang="en-US" dirty="0"/>
              <a:t>http://www.grid.unep.ch/activities/global_change/atlas/images/honduras_s.jpg</a:t>
            </a:r>
          </a:p>
        </p:txBody>
      </p:sp>
    </p:spTree>
    <p:extLst>
      <p:ext uri="{BB962C8B-B14F-4D97-AF65-F5344CB8AC3E}">
        <p14:creationId xmlns:p14="http://schemas.microsoft.com/office/powerpoint/2010/main" val="2025799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Nicaragua</a:t>
            </a:r>
          </a:p>
        </p:txBody>
      </p:sp>
      <p:pic>
        <p:nvPicPr>
          <p:cNvPr id="4" name="Content Placeholder 3"/>
          <p:cNvPicPr>
            <a:picLocks noGrp="1" noChangeAspect="1"/>
          </p:cNvPicPr>
          <p:nvPr>
            <p:ph idx="1"/>
          </p:nvPr>
        </p:nvPicPr>
        <p:blipFill>
          <a:blip r:embed="rId2"/>
          <a:stretch>
            <a:fillRect/>
          </a:stretch>
        </p:blipFill>
        <p:spPr>
          <a:xfrm>
            <a:off x="4501935" y="863600"/>
            <a:ext cx="6048806" cy="5121275"/>
          </a:xfrm>
          <a:prstGeom prst="rect">
            <a:avLst/>
          </a:prstGeom>
        </p:spPr>
      </p:pic>
    </p:spTree>
    <p:extLst>
      <p:ext uri="{BB962C8B-B14F-4D97-AF65-F5344CB8AC3E}">
        <p14:creationId xmlns:p14="http://schemas.microsoft.com/office/powerpoint/2010/main" val="363098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Mangroves provide benefits if left intact for local communities</a:t>
            </a:r>
          </a:p>
        </p:txBody>
      </p:sp>
      <p:pic>
        <p:nvPicPr>
          <p:cNvPr id="4" name="Content Placeholder 3"/>
          <p:cNvPicPr>
            <a:picLocks noGrp="1" noChangeAspect="1"/>
          </p:cNvPicPr>
          <p:nvPr>
            <p:ph idx="1"/>
          </p:nvPr>
        </p:nvPicPr>
        <p:blipFill>
          <a:blip r:embed="rId2"/>
          <a:stretch>
            <a:fillRect/>
          </a:stretch>
        </p:blipFill>
        <p:spPr>
          <a:xfrm>
            <a:off x="5091953" y="531718"/>
            <a:ext cx="4450323" cy="5785420"/>
          </a:xfrm>
          <a:prstGeom prst="rect">
            <a:avLst/>
          </a:prstGeom>
        </p:spPr>
      </p:pic>
    </p:spTree>
    <p:extLst>
      <p:ext uri="{BB962C8B-B14F-4D97-AF65-F5344CB8AC3E}">
        <p14:creationId xmlns:p14="http://schemas.microsoft.com/office/powerpoint/2010/main" val="1504562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Rivers and wetland valuation</a:t>
            </a:r>
          </a:p>
        </p:txBody>
      </p:sp>
      <p:sp>
        <p:nvSpPr>
          <p:cNvPr id="3" name="Content Placeholder 2"/>
          <p:cNvSpPr>
            <a:spLocks noGrp="1"/>
          </p:cNvSpPr>
          <p:nvPr>
            <p:ph idx="1"/>
          </p:nvPr>
        </p:nvSpPr>
        <p:spPr/>
        <p:txBody>
          <a:bodyPr/>
          <a:lstStyle/>
          <a:p>
            <a:pPr marL="0" indent="0">
              <a:buNone/>
            </a:pPr>
            <a:r>
              <a:rPr lang="en-US" sz="3600" dirty="0"/>
              <a:t>Has the “social value” of rivers and wetland changed over time?</a:t>
            </a:r>
          </a:p>
          <a:p>
            <a:pPr marL="0" indent="0">
              <a:buNone/>
            </a:pPr>
            <a:r>
              <a:rPr lang="en-US" sz="3600" dirty="0"/>
              <a:t>Yes- however, there are still problems with protecting waters and wetlands.</a:t>
            </a:r>
            <a:endParaRPr lang="en-US" dirty="0"/>
          </a:p>
        </p:txBody>
      </p:sp>
    </p:spTree>
    <p:extLst>
      <p:ext uri="{BB962C8B-B14F-4D97-AF65-F5344CB8AC3E}">
        <p14:creationId xmlns:p14="http://schemas.microsoft.com/office/powerpoint/2010/main" val="381441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Wolves Change Rivers</a:t>
            </a:r>
          </a:p>
        </p:txBody>
      </p:sp>
      <p:sp>
        <p:nvSpPr>
          <p:cNvPr id="5" name="Rectangle 1"/>
          <p:cNvSpPr>
            <a:spLocks noGrp="1" noChangeArrowheads="1"/>
          </p:cNvSpPr>
          <p:nvPr>
            <p:ph idx="1"/>
          </p:nvPr>
        </p:nvSpPr>
        <p:spPr bwMode="auto">
          <a:xfrm>
            <a:off x="3869268" y="2962764"/>
            <a:ext cx="73152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None/>
            </a:pPr>
            <a:r>
              <a:rPr lang="en-US" altLang="en-US" sz="1800" dirty="0">
                <a:solidFill>
                  <a:schemeClr val="tx1"/>
                </a:solidFill>
                <a:latin typeface="Arial" panose="020B0604020202020204" pitchFamily="34" charset="0"/>
              </a:rPr>
              <a:t>How Wolves Change Rivers – YouTube (4:34)</a:t>
            </a:r>
          </a:p>
          <a:p>
            <a:pPr marL="0" lvl="0" indent="0" eaLnBrk="0" fontAlgn="base" hangingPunct="0">
              <a:lnSpc>
                <a:spcPct val="100000"/>
              </a:lnSpc>
              <a:spcBef>
                <a:spcPct val="0"/>
              </a:spcBef>
              <a:spcAft>
                <a:spcPct val="0"/>
              </a:spcAft>
              <a:buClrTx/>
              <a:buNone/>
            </a:pPr>
            <a:r>
              <a:rPr lang="en-US" altLang="en-US" sz="1800" dirty="0">
                <a:solidFill>
                  <a:schemeClr val="tx1"/>
                </a:solidFill>
                <a:latin typeface="Arial" panose="020B0604020202020204" pitchFamily="34" charset="0"/>
                <a:hlinkClick r:id="rId2"/>
              </a:rPr>
              <a:t>https://www.youtube.com/watch?v=ysa5OBhXz-Q</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8317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ecosystem services?</a:t>
            </a:r>
            <a:br>
              <a:rPr lang="en-US" dirty="0"/>
            </a:br>
            <a:br>
              <a:rPr lang="en-US" sz="1600" dirty="0"/>
            </a:br>
            <a:r>
              <a:rPr lang="en-US" sz="1600" dirty="0"/>
              <a:t>(UNEP http://www.unep.org/maweb/documents/document.300.aspx.pdf)</a:t>
            </a:r>
          </a:p>
        </p:txBody>
      </p:sp>
      <p:sp>
        <p:nvSpPr>
          <p:cNvPr id="3" name="Content Placeholder 2"/>
          <p:cNvSpPr>
            <a:spLocks noGrp="1"/>
          </p:cNvSpPr>
          <p:nvPr>
            <p:ph idx="1"/>
          </p:nvPr>
        </p:nvSpPr>
        <p:spPr/>
        <p:txBody>
          <a:bodyPr/>
          <a:lstStyle/>
          <a:p>
            <a:pPr marL="0" indent="0">
              <a:buNone/>
            </a:pPr>
            <a:r>
              <a:rPr lang="en-US" dirty="0"/>
              <a:t>The benefits people obtain from ecosystems. These include:</a:t>
            </a:r>
          </a:p>
          <a:p>
            <a:pPr marL="457200" indent="-457200">
              <a:buAutoNum type="arabicParenR"/>
            </a:pPr>
            <a:r>
              <a:rPr lang="en-US" dirty="0"/>
              <a:t>provisioning services such as food and water; </a:t>
            </a:r>
          </a:p>
          <a:p>
            <a:pPr marL="457200" indent="-457200">
              <a:buAutoNum type="arabicParenR"/>
            </a:pPr>
            <a:r>
              <a:rPr lang="en-US" dirty="0"/>
              <a:t>regulating services such as flood and disease control; </a:t>
            </a:r>
          </a:p>
          <a:p>
            <a:pPr marL="457200" indent="-457200">
              <a:buAutoNum type="arabicParenR"/>
            </a:pPr>
            <a:r>
              <a:rPr lang="en-US" dirty="0"/>
              <a:t>cultural services such as spiritual, recreational, and cultural benefits; and </a:t>
            </a:r>
          </a:p>
          <a:p>
            <a:pPr marL="457200" indent="-457200">
              <a:buAutoNum type="arabicParenR"/>
            </a:pPr>
            <a:r>
              <a:rPr lang="en-US" dirty="0"/>
              <a:t>supporting services, such as nutrient cycling, that maintain the conditions for life on Earth.</a:t>
            </a:r>
          </a:p>
        </p:txBody>
      </p:sp>
    </p:spTree>
    <p:extLst>
      <p:ext uri="{BB962C8B-B14F-4D97-AF65-F5344CB8AC3E}">
        <p14:creationId xmlns:p14="http://schemas.microsoft.com/office/powerpoint/2010/main" val="317140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services </a:t>
            </a:r>
            <a:br>
              <a:rPr lang="en-US" dirty="0"/>
            </a:br>
            <a:r>
              <a:rPr lang="en-US" dirty="0"/>
              <a:t>Pendleton (2014)</a:t>
            </a:r>
          </a:p>
        </p:txBody>
      </p:sp>
      <p:sp>
        <p:nvSpPr>
          <p:cNvPr id="3" name="Content Placeholder 2"/>
          <p:cNvSpPr>
            <a:spLocks noGrp="1"/>
          </p:cNvSpPr>
          <p:nvPr>
            <p:ph idx="1"/>
          </p:nvPr>
        </p:nvSpPr>
        <p:spPr/>
        <p:txBody>
          <a:bodyPr/>
          <a:lstStyle/>
          <a:p>
            <a:pPr marL="0" indent="0">
              <a:buNone/>
            </a:pPr>
            <a:r>
              <a:rPr lang="en-US" sz="2800" dirty="0"/>
              <a:t>Why is ecosystem services valuation is used?</a:t>
            </a:r>
          </a:p>
          <a:p>
            <a:r>
              <a:rPr lang="en-US" sz="2800" dirty="0"/>
              <a:t>Helps with decision making processes</a:t>
            </a:r>
          </a:p>
          <a:p>
            <a:r>
              <a:rPr lang="en-US" sz="2800" dirty="0"/>
              <a:t>Policy formation</a:t>
            </a:r>
          </a:p>
          <a:p>
            <a:r>
              <a:rPr lang="en-US" sz="2800" dirty="0"/>
              <a:t>Helps include ecosystems as if they “matter”</a:t>
            </a:r>
          </a:p>
          <a:p>
            <a:endParaRPr lang="en-US" dirty="0"/>
          </a:p>
        </p:txBody>
      </p:sp>
    </p:spTree>
    <p:extLst>
      <p:ext uri="{BB962C8B-B14F-4D97-AF65-F5344CB8AC3E}">
        <p14:creationId xmlns:p14="http://schemas.microsoft.com/office/powerpoint/2010/main" val="141121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 </a:t>
            </a:r>
            <a:br>
              <a:rPr lang="en-US" dirty="0"/>
            </a:br>
            <a:r>
              <a:rPr lang="en-US" dirty="0"/>
              <a:t>countries </a:t>
            </a:r>
            <a:br>
              <a:rPr lang="en-US" dirty="0"/>
            </a:br>
            <a:r>
              <a:rPr lang="en-US" dirty="0"/>
              <a:t>with very </a:t>
            </a:r>
            <a:br>
              <a:rPr lang="en-US" dirty="0"/>
            </a:br>
            <a:r>
              <a:rPr lang="en-US" dirty="0"/>
              <a:t>low ranking</a:t>
            </a:r>
          </a:p>
        </p:txBody>
      </p:sp>
      <p:pic>
        <p:nvPicPr>
          <p:cNvPr id="4" name="Content Placeholder 3"/>
          <p:cNvPicPr>
            <a:picLocks noGrp="1" noChangeAspect="1"/>
          </p:cNvPicPr>
          <p:nvPr>
            <p:ph idx="1"/>
          </p:nvPr>
        </p:nvPicPr>
        <p:blipFill>
          <a:blip r:embed="rId2"/>
          <a:stretch>
            <a:fillRect/>
          </a:stretch>
        </p:blipFill>
        <p:spPr>
          <a:xfrm>
            <a:off x="2743200" y="1257463"/>
            <a:ext cx="8865281" cy="4605902"/>
          </a:xfrm>
          <a:prstGeom prst="rect">
            <a:avLst/>
          </a:prstGeom>
        </p:spPr>
      </p:pic>
    </p:spTree>
    <p:extLst>
      <p:ext uri="{BB962C8B-B14F-4D97-AF65-F5344CB8AC3E}">
        <p14:creationId xmlns:p14="http://schemas.microsoft.com/office/powerpoint/2010/main" val="1296962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Ecosystem services (use and non-use benefits)</a:t>
            </a:r>
          </a:p>
        </p:txBody>
      </p:sp>
      <p:pic>
        <p:nvPicPr>
          <p:cNvPr id="4" name="Content Placeholder 3"/>
          <p:cNvPicPr>
            <a:picLocks noGrp="1" noChangeAspect="1"/>
          </p:cNvPicPr>
          <p:nvPr>
            <p:ph idx="1"/>
          </p:nvPr>
        </p:nvPicPr>
        <p:blipFill>
          <a:blip r:embed="rId2"/>
          <a:stretch>
            <a:fillRect/>
          </a:stretch>
        </p:blipFill>
        <p:spPr>
          <a:xfrm>
            <a:off x="3603812" y="486029"/>
            <a:ext cx="7936373" cy="5876798"/>
          </a:xfrm>
          <a:prstGeom prst="rect">
            <a:avLst/>
          </a:prstGeom>
        </p:spPr>
      </p:pic>
    </p:spTree>
    <p:extLst>
      <p:ext uri="{BB962C8B-B14F-4D97-AF65-F5344CB8AC3E}">
        <p14:creationId xmlns:p14="http://schemas.microsoft.com/office/powerpoint/2010/main" val="756657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Pendleton (2014)</a:t>
            </a:r>
          </a:p>
        </p:txBody>
      </p:sp>
      <p:sp>
        <p:nvSpPr>
          <p:cNvPr id="3" name="Content Placeholder 2"/>
          <p:cNvSpPr>
            <a:spLocks noGrp="1"/>
          </p:cNvSpPr>
          <p:nvPr>
            <p:ph idx="1"/>
          </p:nvPr>
        </p:nvSpPr>
        <p:spPr/>
        <p:txBody>
          <a:bodyPr/>
          <a:lstStyle/>
          <a:p>
            <a:pPr marL="0" indent="0">
              <a:buNone/>
            </a:pPr>
            <a:r>
              <a:rPr lang="en-US" sz="2800" dirty="0"/>
              <a:t>What are some problems with </a:t>
            </a:r>
            <a:r>
              <a:rPr lang="en-US" sz="2800" b="1" dirty="0"/>
              <a:t>quantifying</a:t>
            </a:r>
            <a:r>
              <a:rPr lang="en-US" sz="2800" dirty="0"/>
              <a:t> ecosystem services?</a:t>
            </a:r>
          </a:p>
          <a:p>
            <a:r>
              <a:rPr lang="en-US" sz="2800" dirty="0"/>
              <a:t>Placing a number on everything does not make policy better</a:t>
            </a:r>
          </a:p>
          <a:p>
            <a:r>
              <a:rPr lang="en-US" sz="2800" dirty="0"/>
              <a:t>Vagueness</a:t>
            </a:r>
          </a:p>
          <a:p>
            <a:r>
              <a:rPr lang="en-US" sz="2800" dirty="0"/>
              <a:t>Differing interests and values</a:t>
            </a:r>
          </a:p>
          <a:p>
            <a:r>
              <a:rPr lang="en-US" sz="2800" dirty="0"/>
              <a:t>When things are irreplaceable or damage is irreversible valuation should not be use</a:t>
            </a:r>
          </a:p>
          <a:p>
            <a:endParaRPr lang="en-US" dirty="0"/>
          </a:p>
        </p:txBody>
      </p:sp>
    </p:spTree>
    <p:extLst>
      <p:ext uri="{BB962C8B-B14F-4D97-AF65-F5344CB8AC3E}">
        <p14:creationId xmlns:p14="http://schemas.microsoft.com/office/powerpoint/2010/main" val="250905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services do wetlands provide?</a:t>
            </a:r>
          </a:p>
        </p:txBody>
      </p:sp>
      <p:pic>
        <p:nvPicPr>
          <p:cNvPr id="4" name="Content Placeholder 3"/>
          <p:cNvPicPr>
            <a:picLocks noGrp="1" noChangeAspect="1"/>
          </p:cNvPicPr>
          <p:nvPr>
            <p:ph idx="1"/>
          </p:nvPr>
        </p:nvPicPr>
        <p:blipFill>
          <a:blip r:embed="rId3"/>
          <a:stretch>
            <a:fillRect/>
          </a:stretch>
        </p:blipFill>
        <p:spPr>
          <a:xfrm>
            <a:off x="3868738" y="1240418"/>
            <a:ext cx="7315200" cy="4367639"/>
          </a:xfrm>
          <a:prstGeom prst="rect">
            <a:avLst/>
          </a:prstGeom>
        </p:spPr>
      </p:pic>
      <p:sp>
        <p:nvSpPr>
          <p:cNvPr id="5" name="TextBox 4"/>
          <p:cNvSpPr txBox="1"/>
          <p:nvPr/>
        </p:nvSpPr>
        <p:spPr>
          <a:xfrm>
            <a:off x="6794520" y="5608057"/>
            <a:ext cx="4576894" cy="246221"/>
          </a:xfrm>
          <a:prstGeom prst="rect">
            <a:avLst/>
          </a:prstGeom>
          <a:noFill/>
        </p:spPr>
        <p:txBody>
          <a:bodyPr wrap="none" rtlCol="0">
            <a:spAutoFit/>
          </a:bodyPr>
          <a:lstStyle/>
          <a:p>
            <a:r>
              <a:rPr lang="en-US" sz="1000" dirty="0"/>
              <a:t>Image courtesy of the City of Caspar, Wyoming </a:t>
            </a:r>
            <a:r>
              <a:rPr lang="en-US" sz="1000" dirty="0">
                <a:latin typeface="Times New Roman" panose="02020603050405020304" pitchFamily="18" charset="0"/>
                <a:cs typeface="Times New Roman" panose="02020603050405020304" pitchFamily="18" charset="0"/>
              </a:rPr>
              <a:t>http://www.adammandelman.net/</a:t>
            </a:r>
          </a:p>
        </p:txBody>
      </p:sp>
    </p:spTree>
    <p:extLst>
      <p:ext uri="{BB962C8B-B14F-4D97-AF65-F5344CB8AC3E}">
        <p14:creationId xmlns:p14="http://schemas.microsoft.com/office/powerpoint/2010/main" val="2980121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a:t>
            </a:r>
            <a:br>
              <a:rPr lang="en-US" dirty="0"/>
            </a:br>
            <a:r>
              <a:rPr lang="en-US" dirty="0"/>
              <a:t>services are easy to quantify (i.e. put a $$ number on)?</a:t>
            </a:r>
          </a:p>
        </p:txBody>
      </p:sp>
      <p:pic>
        <p:nvPicPr>
          <p:cNvPr id="4" name="Content Placeholder 3"/>
          <p:cNvPicPr>
            <a:picLocks noGrp="1" noChangeAspect="1"/>
          </p:cNvPicPr>
          <p:nvPr>
            <p:ph idx="1"/>
          </p:nvPr>
        </p:nvPicPr>
        <p:blipFill>
          <a:blip r:embed="rId2"/>
          <a:stretch>
            <a:fillRect/>
          </a:stretch>
        </p:blipFill>
        <p:spPr>
          <a:xfrm>
            <a:off x="2922495" y="1379964"/>
            <a:ext cx="8888973" cy="4088928"/>
          </a:xfrm>
          <a:prstGeom prst="rect">
            <a:avLst/>
          </a:prstGeom>
        </p:spPr>
      </p:pic>
    </p:spTree>
    <p:extLst>
      <p:ext uri="{BB962C8B-B14F-4D97-AF65-F5344CB8AC3E}">
        <p14:creationId xmlns:p14="http://schemas.microsoft.com/office/powerpoint/2010/main" val="3728793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Food and Agriculture Organization</a:t>
            </a:r>
          </a:p>
        </p:txBody>
      </p:sp>
      <p:pic>
        <p:nvPicPr>
          <p:cNvPr id="4" name="Content Placeholder 3"/>
          <p:cNvPicPr>
            <a:picLocks noGrp="1" noChangeAspect="1"/>
          </p:cNvPicPr>
          <p:nvPr>
            <p:ph idx="1"/>
          </p:nvPr>
        </p:nvPicPr>
        <p:blipFill>
          <a:blip r:embed="rId2"/>
          <a:stretch>
            <a:fillRect/>
          </a:stretch>
        </p:blipFill>
        <p:spPr>
          <a:xfrm>
            <a:off x="3343837" y="551341"/>
            <a:ext cx="7803266" cy="5746173"/>
          </a:xfrm>
          <a:prstGeom prst="rect">
            <a:avLst/>
          </a:prstGeom>
        </p:spPr>
      </p:pic>
    </p:spTree>
    <p:extLst>
      <p:ext uri="{BB962C8B-B14F-4D97-AF65-F5344CB8AC3E}">
        <p14:creationId xmlns:p14="http://schemas.microsoft.com/office/powerpoint/2010/main" val="2547801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Laws to protect property, humans and water resources</a:t>
            </a:r>
          </a:p>
        </p:txBody>
      </p:sp>
      <p:sp>
        <p:nvSpPr>
          <p:cNvPr id="3" name="Content Placeholder 2"/>
          <p:cNvSpPr>
            <a:spLocks noGrp="1"/>
          </p:cNvSpPr>
          <p:nvPr>
            <p:ph idx="1"/>
          </p:nvPr>
        </p:nvSpPr>
        <p:spPr/>
        <p:txBody>
          <a:bodyPr/>
          <a:lstStyle/>
          <a:p>
            <a:r>
              <a:rPr lang="en-US" sz="2800" dirty="0"/>
              <a:t>Flood Protection Acts (1968, 1973)</a:t>
            </a:r>
          </a:p>
          <a:p>
            <a:r>
              <a:rPr lang="en-US" sz="2800" dirty="0"/>
              <a:t>Federal Water Pollution Control Act</a:t>
            </a:r>
          </a:p>
          <a:p>
            <a:pPr marL="0" indent="0">
              <a:buNone/>
            </a:pPr>
            <a:r>
              <a:rPr lang="en-US" sz="2800" dirty="0"/>
              <a:t>	and Amendments (1948)</a:t>
            </a:r>
          </a:p>
          <a:p>
            <a:r>
              <a:rPr lang="en-US" sz="2800" dirty="0"/>
              <a:t>“Clean Water Act” (1972)</a:t>
            </a:r>
          </a:p>
          <a:p>
            <a:r>
              <a:rPr lang="en-US" sz="2800" dirty="0"/>
              <a:t>Law (statute)        Agency          Regulation</a:t>
            </a:r>
          </a:p>
          <a:p>
            <a:pPr lvl="1"/>
            <a:r>
              <a:rPr lang="en-US" sz="2800" dirty="0"/>
              <a:t>Standards</a:t>
            </a:r>
          </a:p>
          <a:p>
            <a:pPr lvl="1"/>
            <a:r>
              <a:rPr lang="en-US" sz="2800" dirty="0"/>
              <a:t>Guidance </a:t>
            </a:r>
          </a:p>
          <a:p>
            <a:pPr lvl="1"/>
            <a:r>
              <a:rPr lang="en-US" sz="2800"/>
              <a:t>Rules</a:t>
            </a:r>
            <a:endParaRPr lang="en-US" sz="2800" dirty="0"/>
          </a:p>
          <a:p>
            <a:r>
              <a:rPr lang="en-US" sz="2800" dirty="0"/>
              <a:t>The U.S. Supreme Court</a:t>
            </a:r>
          </a:p>
        </p:txBody>
      </p:sp>
      <p:cxnSp>
        <p:nvCxnSpPr>
          <p:cNvPr id="4" name="Straight Arrow Connector 3"/>
          <p:cNvCxnSpPr/>
          <p:nvPr/>
        </p:nvCxnSpPr>
        <p:spPr>
          <a:xfrm>
            <a:off x="6096000" y="3599617"/>
            <a:ext cx="508000" cy="3544"/>
          </a:xfrm>
          <a:prstGeom prst="straightConnector1">
            <a:avLst/>
          </a:prstGeom>
          <a:noFill/>
          <a:ln w="9525" cap="rnd" cmpd="sng" algn="ctr">
            <a:solidFill>
              <a:srgbClr val="B01513"/>
            </a:solidFill>
            <a:prstDash val="solid"/>
            <a:tailEnd type="triangle"/>
          </a:ln>
          <a:effectLst/>
        </p:spPr>
      </p:cxnSp>
      <p:cxnSp>
        <p:nvCxnSpPr>
          <p:cNvPr id="7" name="Straight Arrow Connector 6"/>
          <p:cNvCxnSpPr/>
          <p:nvPr/>
        </p:nvCxnSpPr>
        <p:spPr>
          <a:xfrm>
            <a:off x="7772400" y="3559946"/>
            <a:ext cx="685800" cy="0"/>
          </a:xfrm>
          <a:prstGeom prst="straightConnector1">
            <a:avLst/>
          </a:prstGeom>
          <a:noFill/>
          <a:ln w="9525" cap="rnd" cmpd="sng" algn="ctr">
            <a:solidFill>
              <a:srgbClr val="B01513"/>
            </a:solidFill>
            <a:prstDash val="solid"/>
            <a:tailEnd type="triangle"/>
          </a:ln>
          <a:effectLst/>
        </p:spPr>
      </p:cxnSp>
    </p:spTree>
    <p:extLst>
      <p:ext uri="{BB962C8B-B14F-4D97-AF65-F5344CB8AC3E}">
        <p14:creationId xmlns:p14="http://schemas.microsoft.com/office/powerpoint/2010/main" val="21695233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Agencies that administer laws that protect water resources</a:t>
            </a:r>
          </a:p>
        </p:txBody>
      </p:sp>
      <p:grpSp>
        <p:nvGrpSpPr>
          <p:cNvPr id="4" name="Organization Chart 1"/>
          <p:cNvGrpSpPr>
            <a:grpSpLocks/>
          </p:cNvGrpSpPr>
          <p:nvPr/>
        </p:nvGrpSpPr>
        <p:grpSpPr bwMode="auto">
          <a:xfrm>
            <a:off x="3564468" y="619620"/>
            <a:ext cx="7924800" cy="5105400"/>
            <a:chOff x="1799" y="1899"/>
            <a:chExt cx="17273" cy="7218"/>
          </a:xfrm>
        </p:grpSpPr>
        <p:cxnSp>
          <p:nvCxnSpPr>
            <p:cNvPr id="5" name="_s7208"/>
            <p:cNvCxnSpPr>
              <a:cxnSpLocks noChangeShapeType="1"/>
              <a:stCxn id="43" idx="0"/>
              <a:endCxn id="40" idx="2"/>
            </p:cNvCxnSpPr>
            <p:nvPr/>
          </p:nvCxnSpPr>
          <p:spPr bwMode="auto">
            <a:xfrm rot="16200000">
              <a:off x="15294" y="7923"/>
              <a:ext cx="360"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6" name="_s7207"/>
            <p:cNvCxnSpPr>
              <a:cxnSpLocks noChangeShapeType="1"/>
              <a:stCxn id="42" idx="0"/>
              <a:endCxn id="41" idx="2"/>
            </p:cNvCxnSpPr>
            <p:nvPr/>
          </p:nvCxnSpPr>
          <p:spPr bwMode="auto">
            <a:xfrm rot="16200000">
              <a:off x="17731" y="6194"/>
              <a:ext cx="528"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7" name="_s7206"/>
            <p:cNvCxnSpPr>
              <a:cxnSpLocks noChangeShapeType="1"/>
              <a:stCxn id="41" idx="0"/>
              <a:endCxn id="38" idx="2"/>
            </p:cNvCxnSpPr>
            <p:nvPr/>
          </p:nvCxnSpPr>
          <p:spPr bwMode="auto">
            <a:xfrm rot="16200000">
              <a:off x="17814" y="4644"/>
              <a:ext cx="360"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8" name="_s7205"/>
            <p:cNvCxnSpPr>
              <a:cxnSpLocks noChangeShapeType="1"/>
              <a:stCxn id="40" idx="0"/>
              <a:endCxn id="39" idx="2"/>
            </p:cNvCxnSpPr>
            <p:nvPr/>
          </p:nvCxnSpPr>
          <p:spPr bwMode="auto">
            <a:xfrm rot="16200000">
              <a:off x="15208" y="6193"/>
              <a:ext cx="532"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9" name="_s7204"/>
            <p:cNvCxnSpPr>
              <a:cxnSpLocks noChangeShapeType="1"/>
              <a:stCxn id="39" idx="0"/>
              <a:endCxn id="36" idx="2"/>
            </p:cNvCxnSpPr>
            <p:nvPr/>
          </p:nvCxnSpPr>
          <p:spPr bwMode="auto">
            <a:xfrm rot="16200000">
              <a:off x="15294" y="4644"/>
              <a:ext cx="360"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0" name="_s7203"/>
            <p:cNvCxnSpPr>
              <a:cxnSpLocks noChangeShapeType="1"/>
              <a:stCxn id="38" idx="0"/>
              <a:endCxn id="24" idx="2"/>
            </p:cNvCxnSpPr>
            <p:nvPr/>
          </p:nvCxnSpPr>
          <p:spPr bwMode="auto">
            <a:xfrm rot="5400000" flipH="1">
              <a:off x="14035" y="-506"/>
              <a:ext cx="360" cy="7557"/>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1" name="_s7202"/>
            <p:cNvCxnSpPr>
              <a:cxnSpLocks noChangeShapeType="1"/>
              <a:stCxn id="36" idx="0"/>
              <a:endCxn id="24" idx="2"/>
            </p:cNvCxnSpPr>
            <p:nvPr/>
          </p:nvCxnSpPr>
          <p:spPr bwMode="auto">
            <a:xfrm rot="5400000" flipH="1">
              <a:off x="12775" y="754"/>
              <a:ext cx="360" cy="5037"/>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2" name="_s7201"/>
            <p:cNvCxnSpPr>
              <a:cxnSpLocks noChangeShapeType="1"/>
              <a:stCxn id="35" idx="0"/>
              <a:endCxn id="29" idx="2"/>
            </p:cNvCxnSpPr>
            <p:nvPr/>
          </p:nvCxnSpPr>
          <p:spPr bwMode="auto">
            <a:xfrm rot="16200000">
              <a:off x="12776" y="4644"/>
              <a:ext cx="360"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3" name="_s7200"/>
            <p:cNvCxnSpPr>
              <a:cxnSpLocks noChangeShapeType="1"/>
              <a:stCxn id="37" idx="0"/>
              <a:endCxn id="34" idx="2"/>
            </p:cNvCxnSpPr>
            <p:nvPr/>
          </p:nvCxnSpPr>
          <p:spPr bwMode="auto">
            <a:xfrm rot="16200000">
              <a:off x="10255" y="6279"/>
              <a:ext cx="360" cy="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_s7199"/>
            <p:cNvCxnSpPr>
              <a:cxnSpLocks noChangeShapeType="1"/>
              <a:stCxn id="34" idx="0"/>
              <a:endCxn id="28" idx="2"/>
            </p:cNvCxnSpPr>
            <p:nvPr/>
          </p:nvCxnSpPr>
          <p:spPr bwMode="auto">
            <a:xfrm rot="16200000">
              <a:off x="10255" y="4644"/>
              <a:ext cx="360" cy="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5" name="_s7198"/>
            <p:cNvCxnSpPr>
              <a:cxnSpLocks noChangeShapeType="1"/>
              <a:stCxn id="33" idx="0"/>
              <a:endCxn id="32" idx="2"/>
            </p:cNvCxnSpPr>
            <p:nvPr/>
          </p:nvCxnSpPr>
          <p:spPr bwMode="auto">
            <a:xfrm rot="16200000">
              <a:off x="5085" y="7788"/>
              <a:ext cx="630"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6" name="_s7197"/>
            <p:cNvCxnSpPr>
              <a:cxnSpLocks noChangeShapeType="1"/>
              <a:stCxn id="32" idx="0"/>
              <a:endCxn id="31" idx="2"/>
            </p:cNvCxnSpPr>
            <p:nvPr/>
          </p:nvCxnSpPr>
          <p:spPr bwMode="auto">
            <a:xfrm rot="16200000">
              <a:off x="5089" y="6148"/>
              <a:ext cx="622"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7" name="_s7196"/>
            <p:cNvCxnSpPr>
              <a:cxnSpLocks noChangeShapeType="1"/>
              <a:stCxn id="31" idx="0"/>
              <a:endCxn id="26" idx="2"/>
            </p:cNvCxnSpPr>
            <p:nvPr/>
          </p:nvCxnSpPr>
          <p:spPr bwMode="auto">
            <a:xfrm rot="16200000">
              <a:off x="5217" y="4642"/>
              <a:ext cx="364"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8" name="_s7195"/>
            <p:cNvCxnSpPr>
              <a:cxnSpLocks noChangeShapeType="1"/>
              <a:stCxn id="30" idx="0"/>
              <a:endCxn id="25" idx="2"/>
            </p:cNvCxnSpPr>
            <p:nvPr/>
          </p:nvCxnSpPr>
          <p:spPr bwMode="auto">
            <a:xfrm rot="16200000">
              <a:off x="2686" y="4630"/>
              <a:ext cx="391" cy="1"/>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9" name="_s7194"/>
            <p:cNvCxnSpPr>
              <a:cxnSpLocks noChangeShapeType="1"/>
              <a:stCxn id="29" idx="0"/>
              <a:endCxn id="24" idx="2"/>
            </p:cNvCxnSpPr>
            <p:nvPr/>
          </p:nvCxnSpPr>
          <p:spPr bwMode="auto">
            <a:xfrm rot="5400000" flipH="1">
              <a:off x="11516" y="2013"/>
              <a:ext cx="360" cy="2519"/>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0" name="_s7193"/>
            <p:cNvCxnSpPr>
              <a:cxnSpLocks noChangeShapeType="1"/>
              <a:stCxn id="28" idx="0"/>
              <a:endCxn id="24" idx="2"/>
            </p:cNvCxnSpPr>
            <p:nvPr/>
          </p:nvCxnSpPr>
          <p:spPr bwMode="auto">
            <a:xfrm rot="16200000">
              <a:off x="10255" y="3272"/>
              <a:ext cx="360" cy="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1" name="_s7192"/>
            <p:cNvCxnSpPr>
              <a:cxnSpLocks noChangeShapeType="1"/>
              <a:stCxn id="27" idx="0"/>
              <a:endCxn id="24" idx="2"/>
            </p:cNvCxnSpPr>
            <p:nvPr/>
          </p:nvCxnSpPr>
          <p:spPr bwMode="auto">
            <a:xfrm rot="16200000">
              <a:off x="8996" y="2013"/>
              <a:ext cx="360" cy="2520"/>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2" name="_s7191"/>
            <p:cNvCxnSpPr>
              <a:cxnSpLocks noChangeShapeType="1"/>
              <a:stCxn id="26" idx="0"/>
              <a:endCxn id="24" idx="2"/>
            </p:cNvCxnSpPr>
            <p:nvPr/>
          </p:nvCxnSpPr>
          <p:spPr bwMode="auto">
            <a:xfrm rot="16200000">
              <a:off x="7737" y="754"/>
              <a:ext cx="360" cy="5038"/>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3" name="_s7190"/>
            <p:cNvCxnSpPr>
              <a:cxnSpLocks noChangeShapeType="1"/>
              <a:stCxn id="25" idx="0"/>
              <a:endCxn id="24" idx="2"/>
            </p:cNvCxnSpPr>
            <p:nvPr/>
          </p:nvCxnSpPr>
          <p:spPr bwMode="auto">
            <a:xfrm rot="16200000">
              <a:off x="6479" y="-505"/>
              <a:ext cx="359" cy="7555"/>
            </a:xfrm>
            <a:prstGeom prst="bentConnector3">
              <a:avLst>
                <a:gd name="adj1" fmla="val 50000"/>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sp>
          <p:nvSpPr>
            <p:cNvPr id="24" name="_s7189"/>
            <p:cNvSpPr>
              <a:spLocks noChangeArrowheads="1"/>
            </p:cNvSpPr>
            <p:nvPr/>
          </p:nvSpPr>
          <p:spPr bwMode="auto">
            <a:xfrm>
              <a:off x="8611" y="1899"/>
              <a:ext cx="3648" cy="1194"/>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itchFamily="18" charset="0"/>
                  <a:ea typeface="MS Mincho" pitchFamily="49" charset="-128"/>
                  <a:cs typeface="Times New Roman" pitchFamily="18" charset="0"/>
                </a:rPr>
                <a:t>President</a:t>
              </a:r>
              <a:endParaRPr kumimoji="0" lang="en-US" altLang="ja-JP" sz="800" b="0" i="0" u="none" strike="noStrike" cap="none" normalizeH="0" baseline="0" dirty="0">
                <a:ln>
                  <a:noFill/>
                </a:ln>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itchFamily="18" charset="0"/>
                  <a:ea typeface="MS Mincho" pitchFamily="49" charset="-128"/>
                  <a:cs typeface="Times New Roman" pitchFamily="18" charset="0"/>
                </a:rPr>
                <a:t>of the</a:t>
              </a:r>
              <a:endParaRPr kumimoji="0" lang="en-US" altLang="ja-JP" sz="800" b="0" i="0" u="none" strike="noStrike" cap="none" normalizeH="0" baseline="0" dirty="0">
                <a:ln>
                  <a:noFill/>
                </a:ln>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dirty="0">
                  <a:ln>
                    <a:noFill/>
                  </a:ln>
                  <a:effectLst/>
                  <a:latin typeface="Times New Roman" pitchFamily="18" charset="0"/>
                  <a:ea typeface="MS Mincho" pitchFamily="49" charset="-128"/>
                  <a:cs typeface="Times New Roman" pitchFamily="18" charset="0"/>
                </a:rPr>
                <a:t>United States</a:t>
              </a:r>
              <a:endParaRPr kumimoji="0" lang="en-US" altLang="ja-JP" sz="1800" b="0" i="0" u="none" strike="noStrike" cap="none" normalizeH="0" baseline="0" dirty="0">
                <a:ln>
                  <a:noFill/>
                </a:ln>
                <a:effectLst/>
                <a:latin typeface="Arial" pitchFamily="34" charset="0"/>
                <a:cs typeface="Arial" pitchFamily="34" charset="0"/>
              </a:endParaRPr>
            </a:p>
          </p:txBody>
        </p:sp>
        <p:sp>
          <p:nvSpPr>
            <p:cNvPr id="25" name="_s7188"/>
            <p:cNvSpPr>
              <a:spLocks noChangeArrowheads="1"/>
            </p:cNvSpPr>
            <p:nvPr/>
          </p:nvSpPr>
          <p:spPr bwMode="auto">
            <a:xfrm>
              <a:off x="1799" y="3453"/>
              <a:ext cx="2160" cy="981"/>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anose="02020603050405020304" pitchFamily="18" charset="0"/>
                  <a:ea typeface="MS Mincho" pitchFamily="49" charset="-128"/>
                  <a:cs typeface="Times New Roman" pitchFamily="18" charset="0"/>
                </a:rPr>
                <a:t>Department</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of</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Defense</a:t>
              </a:r>
              <a:endParaRPr kumimoji="0" lang="en-US" altLang="ja-JP" sz="1800" b="1"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26" name="_s7187"/>
            <p:cNvSpPr>
              <a:spLocks noChangeArrowheads="1"/>
            </p:cNvSpPr>
            <p:nvPr/>
          </p:nvSpPr>
          <p:spPr bwMode="auto">
            <a:xfrm>
              <a:off x="4319" y="3453"/>
              <a:ext cx="2158" cy="1008"/>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anose="02020603050405020304" pitchFamily="18" charset="0"/>
                  <a:ea typeface="MS Mincho" pitchFamily="49" charset="-128"/>
                  <a:cs typeface="Times New Roman" pitchFamily="18" charset="0"/>
                </a:rPr>
                <a:t>Department</a:t>
              </a:r>
              <a:endParaRPr kumimoji="0" lang="en-US" altLang="ja-JP" sz="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itchFamily="18" charset="0"/>
                  <a:ea typeface="MS Mincho" pitchFamily="49" charset="-128"/>
                  <a:cs typeface="Times New Roman" pitchFamily="18" charset="0"/>
                </a:rPr>
                <a:t>of</a:t>
              </a:r>
              <a:endParaRPr kumimoji="0" lang="en-US" altLang="ja-JP" sz="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itchFamily="18" charset="0"/>
                  <a:ea typeface="MS Mincho" pitchFamily="49" charset="-128"/>
                  <a:cs typeface="Times New Roman" pitchFamily="18" charset="0"/>
                </a:rPr>
                <a:t>Interior</a:t>
              </a:r>
              <a:endParaRPr kumimoji="0" lang="en-US"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7" name="_s7186"/>
            <p:cNvSpPr>
              <a:spLocks noChangeArrowheads="1"/>
            </p:cNvSpPr>
            <p:nvPr/>
          </p:nvSpPr>
          <p:spPr bwMode="auto">
            <a:xfrm>
              <a:off x="6837" y="3453"/>
              <a:ext cx="2157" cy="1012"/>
            </a:xfrm>
            <a:prstGeom prst="roundRect">
              <a:avLst>
                <a:gd name="adj" fmla="val 16667"/>
              </a:avLst>
            </a:prstGeom>
            <a:solidFill>
              <a:srgbClr val="BBE0E3"/>
            </a:solidFill>
            <a:ln w="762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anose="02020603050405020304" pitchFamily="18" charset="0"/>
                  <a:ea typeface="MS Mincho" pitchFamily="49" charset="-128"/>
                  <a:cs typeface="Times New Roman" pitchFamily="18" charset="0"/>
                </a:rPr>
                <a:t>Environmental Protection</a:t>
              </a:r>
              <a:endParaRPr kumimoji="0" lang="en-US" altLang="ja-JP" sz="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itchFamily="18" charset="0"/>
                  <a:ea typeface="MS Mincho" pitchFamily="49" charset="-128"/>
                  <a:cs typeface="Times New Roman" pitchFamily="18" charset="0"/>
                </a:rPr>
                <a:t>Agency</a:t>
              </a:r>
              <a:endParaRPr kumimoji="0" lang="en-US"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8" name="_s7185"/>
            <p:cNvSpPr>
              <a:spLocks noChangeArrowheads="1"/>
            </p:cNvSpPr>
            <p:nvPr/>
          </p:nvSpPr>
          <p:spPr bwMode="auto">
            <a:xfrm>
              <a:off x="9354" y="3453"/>
              <a:ext cx="2161" cy="1012"/>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anose="02020603050405020304" pitchFamily="18" charset="0"/>
                  <a:ea typeface="MS Mincho" pitchFamily="49" charset="-128"/>
                  <a:cs typeface="Times New Roman" pitchFamily="18" charset="0"/>
                </a:rPr>
                <a:t>Department</a:t>
              </a:r>
              <a:endParaRPr kumimoji="0" lang="en-US" altLang="ja-JP" sz="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itchFamily="18" charset="0"/>
                  <a:ea typeface="MS Mincho" pitchFamily="49" charset="-128"/>
                  <a:cs typeface="Times New Roman" pitchFamily="18" charset="0"/>
                </a:rPr>
                <a:t>of</a:t>
              </a:r>
              <a:endParaRPr kumimoji="0" lang="en-US" altLang="ja-JP" sz="800"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dirty="0">
                  <a:ln>
                    <a:noFill/>
                  </a:ln>
                  <a:effectLst/>
                  <a:latin typeface="Times New Roman" pitchFamily="18" charset="0"/>
                  <a:ea typeface="MS Mincho" pitchFamily="49" charset="-128"/>
                  <a:cs typeface="Times New Roman" pitchFamily="18" charset="0"/>
                </a:rPr>
                <a:t>Agriculture</a:t>
              </a:r>
              <a:endParaRPr kumimoji="0" lang="en-US" altLang="ja-JP" sz="1800" b="1"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29" name="_s7184"/>
            <p:cNvSpPr>
              <a:spLocks noChangeArrowheads="1"/>
            </p:cNvSpPr>
            <p:nvPr/>
          </p:nvSpPr>
          <p:spPr bwMode="auto">
            <a:xfrm>
              <a:off x="11875" y="3453"/>
              <a:ext cx="2159" cy="1012"/>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anose="02020603050405020304" pitchFamily="18" charset="0"/>
                  <a:ea typeface="MS Mincho" pitchFamily="49" charset="-128"/>
                  <a:cs typeface="Times New Roman" pitchFamily="18" charset="0"/>
                </a:rPr>
                <a:t>Department</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of</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Energy</a:t>
              </a:r>
              <a:endParaRPr kumimoji="0" lang="en-US" altLang="ja-JP" sz="1800" b="1"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0" name="_s7183"/>
            <p:cNvSpPr>
              <a:spLocks noChangeArrowheads="1"/>
            </p:cNvSpPr>
            <p:nvPr/>
          </p:nvSpPr>
          <p:spPr bwMode="auto">
            <a:xfrm>
              <a:off x="1801" y="4825"/>
              <a:ext cx="2157" cy="1013"/>
            </a:xfrm>
            <a:prstGeom prst="roundRect">
              <a:avLst>
                <a:gd name="adj" fmla="val 16667"/>
              </a:avLst>
            </a:prstGeom>
            <a:solidFill>
              <a:srgbClr val="BBE0E3"/>
            </a:solidFill>
            <a:ln w="762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anose="02020603050405020304" pitchFamily="18" charset="0"/>
                  <a:ea typeface="MS Mincho" pitchFamily="49" charset="-128"/>
                  <a:cs typeface="Times New Roman" pitchFamily="18" charset="0"/>
                </a:rPr>
                <a:t>U.S. Army</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Corps of</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Engineers</a:t>
              </a: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1" name="_s7182"/>
            <p:cNvSpPr>
              <a:spLocks noChangeArrowheads="1"/>
            </p:cNvSpPr>
            <p:nvPr/>
          </p:nvSpPr>
          <p:spPr bwMode="auto">
            <a:xfrm>
              <a:off x="4319" y="4825"/>
              <a:ext cx="2159" cy="1013"/>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anose="02020603050405020304" pitchFamily="18" charset="0"/>
                  <a:ea typeface="MS Mincho" pitchFamily="49" charset="-128"/>
                  <a:cs typeface="Times New Roman" pitchFamily="18" charset="0"/>
                </a:rPr>
                <a:t>U.S.</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Geological</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Survey</a:t>
              </a: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2" name="_s7181"/>
            <p:cNvSpPr>
              <a:spLocks noChangeArrowheads="1"/>
            </p:cNvSpPr>
            <p:nvPr/>
          </p:nvSpPr>
          <p:spPr bwMode="auto">
            <a:xfrm>
              <a:off x="4319" y="6460"/>
              <a:ext cx="2159" cy="1013"/>
            </a:xfrm>
            <a:prstGeom prst="roundRect">
              <a:avLst>
                <a:gd name="adj" fmla="val 16667"/>
              </a:avLst>
            </a:prstGeom>
            <a:solidFill>
              <a:srgbClr val="BBE0E3"/>
            </a:solidFill>
            <a:ln w="381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U.S. Fish</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&amp; Wildlife Service</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3" name="_s7180"/>
            <p:cNvSpPr>
              <a:spLocks noChangeArrowheads="1"/>
            </p:cNvSpPr>
            <p:nvPr/>
          </p:nvSpPr>
          <p:spPr bwMode="auto">
            <a:xfrm>
              <a:off x="4319" y="8104"/>
              <a:ext cx="2159" cy="1013"/>
            </a:xfrm>
            <a:prstGeom prst="roundRect">
              <a:avLst>
                <a:gd name="adj" fmla="val 16667"/>
              </a:avLst>
            </a:prstGeom>
            <a:solidFill>
              <a:srgbClr val="BBE0E3"/>
            </a:solidFill>
            <a:ln w="381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National</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Park</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Service</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4" name="_s7179"/>
            <p:cNvSpPr>
              <a:spLocks noChangeArrowheads="1"/>
            </p:cNvSpPr>
            <p:nvPr/>
          </p:nvSpPr>
          <p:spPr bwMode="auto">
            <a:xfrm>
              <a:off x="9357" y="4825"/>
              <a:ext cx="2155" cy="1275"/>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anose="02020603050405020304" pitchFamily="18" charset="0"/>
                  <a:ea typeface="MS Mincho" pitchFamily="49" charset="-128"/>
                  <a:cs typeface="Times New Roman" pitchFamily="18" charset="0"/>
                </a:rPr>
                <a:t>Natural</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Resources</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Conservation</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Service</a:t>
              </a: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5" name="_s7178"/>
            <p:cNvSpPr>
              <a:spLocks noChangeArrowheads="1"/>
            </p:cNvSpPr>
            <p:nvPr/>
          </p:nvSpPr>
          <p:spPr bwMode="auto">
            <a:xfrm>
              <a:off x="11876" y="4825"/>
              <a:ext cx="2157" cy="1224"/>
            </a:xfrm>
            <a:prstGeom prst="roundRect">
              <a:avLst>
                <a:gd name="adj" fmla="val 16667"/>
              </a:avLst>
            </a:prstGeom>
            <a:solidFill>
              <a:schemeClr val="accent1">
                <a:lumMod val="40000"/>
                <a:lumOff val="60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anose="02020603050405020304" pitchFamily="18" charset="0"/>
                  <a:ea typeface="MS Mincho" pitchFamily="49" charset="-128"/>
                  <a:cs typeface="Times New Roman" pitchFamily="18" charset="0"/>
                </a:rPr>
                <a:t>Federal</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Energy</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Regulatory</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Commission</a:t>
              </a: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6" name="_s7177"/>
            <p:cNvSpPr>
              <a:spLocks noChangeArrowheads="1"/>
            </p:cNvSpPr>
            <p:nvPr/>
          </p:nvSpPr>
          <p:spPr bwMode="auto">
            <a:xfrm>
              <a:off x="14394" y="3453"/>
              <a:ext cx="2159" cy="1012"/>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anose="02020603050405020304" pitchFamily="18" charset="0"/>
                  <a:ea typeface="MS Mincho" pitchFamily="49" charset="-128"/>
                  <a:cs typeface="Times New Roman" pitchFamily="18" charset="0"/>
                </a:rPr>
                <a:t>Department</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of</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Commerce</a:t>
              </a:r>
              <a:endParaRPr kumimoji="0" lang="en-US" altLang="ja-JP" sz="1800" b="1"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7" name="_s7176"/>
            <p:cNvSpPr>
              <a:spLocks noChangeArrowheads="1"/>
            </p:cNvSpPr>
            <p:nvPr/>
          </p:nvSpPr>
          <p:spPr bwMode="auto">
            <a:xfrm>
              <a:off x="9354" y="6460"/>
              <a:ext cx="2161" cy="1013"/>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anose="02020603050405020304" pitchFamily="18" charset="0"/>
                  <a:ea typeface="MS Mincho" pitchFamily="49" charset="-128"/>
                  <a:cs typeface="Times New Roman" pitchFamily="18" charset="0"/>
                </a:rPr>
                <a:t>U.S.</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Forest</a:t>
              </a:r>
              <a:endParaRPr kumimoji="0" lang="en-US" altLang="ja-JP" sz="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dirty="0">
                  <a:ln>
                    <a:noFill/>
                  </a:ln>
                  <a:effectLst/>
                  <a:latin typeface="Times New Roman" pitchFamily="18" charset="0"/>
                  <a:ea typeface="MS Mincho" pitchFamily="49" charset="-128"/>
                  <a:cs typeface="Times New Roman" pitchFamily="18" charset="0"/>
                </a:rPr>
                <a:t>Service</a:t>
              </a:r>
              <a:endParaRPr kumimoji="0" lang="en-US" altLang="ja-JP" sz="18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38" name="_s7175"/>
            <p:cNvSpPr>
              <a:spLocks noChangeArrowheads="1"/>
            </p:cNvSpPr>
            <p:nvPr/>
          </p:nvSpPr>
          <p:spPr bwMode="auto">
            <a:xfrm>
              <a:off x="16913" y="3453"/>
              <a:ext cx="2159" cy="1012"/>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anose="02020603050405020304" pitchFamily="18" charset="0"/>
                  <a:ea typeface="MS Mincho" pitchFamily="49" charset="-128"/>
                  <a:cs typeface="Times New Roman" pitchFamily="18" charset="0"/>
                </a:rPr>
                <a:t>Dept. of </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Homeland</a:t>
              </a:r>
              <a:endParaRPr kumimoji="0" lang="en-US" altLang="ja-JP" sz="800" b="1"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1" i="0" u="none" strike="noStrike" cap="none" normalizeH="0" baseline="0">
                  <a:ln>
                    <a:noFill/>
                  </a:ln>
                  <a:effectLst/>
                  <a:latin typeface="Times New Roman" pitchFamily="18" charset="0"/>
                  <a:ea typeface="MS Mincho" pitchFamily="49" charset="-128"/>
                  <a:cs typeface="Times New Roman" pitchFamily="18" charset="0"/>
                </a:rPr>
                <a:t>Security</a:t>
              </a:r>
              <a:endParaRPr kumimoji="0" lang="en-US" altLang="ja-JP" sz="1800" b="1"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39" name="_s7174"/>
            <p:cNvSpPr>
              <a:spLocks noChangeArrowheads="1"/>
            </p:cNvSpPr>
            <p:nvPr/>
          </p:nvSpPr>
          <p:spPr bwMode="auto">
            <a:xfrm>
              <a:off x="14395" y="4825"/>
              <a:ext cx="2157" cy="1102"/>
            </a:xfrm>
            <a:prstGeom prst="roundRect">
              <a:avLst>
                <a:gd name="adj" fmla="val 16667"/>
              </a:avLst>
            </a:prstGeom>
            <a:solidFill>
              <a:srgbClr val="BBE0E3"/>
            </a:solidFill>
            <a:ln w="381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Coastal Zone Management</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40" name="_s7173"/>
            <p:cNvSpPr>
              <a:spLocks noChangeArrowheads="1"/>
            </p:cNvSpPr>
            <p:nvPr/>
          </p:nvSpPr>
          <p:spPr bwMode="auto">
            <a:xfrm>
              <a:off x="14395" y="6460"/>
              <a:ext cx="2157" cy="1284"/>
            </a:xfrm>
            <a:prstGeom prst="roundRect">
              <a:avLst>
                <a:gd name="adj" fmla="val 16667"/>
              </a:avLst>
            </a:prstGeom>
            <a:solidFill>
              <a:srgbClr val="BBE0E3"/>
            </a:solidFill>
            <a:ln w="38100">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National</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Marine</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Fisheries</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Service</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41" name="_s7172"/>
            <p:cNvSpPr>
              <a:spLocks noChangeArrowheads="1"/>
            </p:cNvSpPr>
            <p:nvPr/>
          </p:nvSpPr>
          <p:spPr bwMode="auto">
            <a:xfrm>
              <a:off x="16912" y="4825"/>
              <a:ext cx="2160" cy="1107"/>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U.S.</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Coast</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Guard</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42" name="_s7171"/>
            <p:cNvSpPr>
              <a:spLocks noChangeArrowheads="1"/>
            </p:cNvSpPr>
            <p:nvPr/>
          </p:nvSpPr>
          <p:spPr bwMode="auto">
            <a:xfrm>
              <a:off x="16913" y="6460"/>
              <a:ext cx="2159" cy="1245"/>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Federal</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Emergency Management Agency</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sp>
          <p:nvSpPr>
            <p:cNvPr id="43" name="_s7170"/>
            <p:cNvSpPr>
              <a:spLocks noChangeArrowheads="1"/>
            </p:cNvSpPr>
            <p:nvPr/>
          </p:nvSpPr>
          <p:spPr bwMode="auto">
            <a:xfrm>
              <a:off x="14394" y="8104"/>
              <a:ext cx="2159" cy="1013"/>
            </a:xfrm>
            <a:prstGeom prst="roundRect">
              <a:avLst>
                <a:gd name="adj" fmla="val 16667"/>
              </a:avLst>
            </a:prstGeom>
            <a:solidFill>
              <a:srgbClr val="BBE0E3"/>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anose="02020603050405020304" pitchFamily="18" charset="0"/>
                  <a:ea typeface="MS Mincho" pitchFamily="49" charset="-128"/>
                  <a:cs typeface="Times New Roman" pitchFamily="18" charset="0"/>
                </a:rPr>
                <a:t>National</a:t>
              </a:r>
              <a:endParaRPr kumimoji="0" lang="en-US" altLang="ja-JP" sz="800" b="0" i="0" u="none" strike="noStrike" cap="none" normalizeH="0" baseline="0">
                <a:ln>
                  <a:noFill/>
                </a:ln>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900" b="0" i="0" u="none" strike="noStrike" cap="none" normalizeH="0" baseline="0">
                  <a:ln>
                    <a:noFill/>
                  </a:ln>
                  <a:effectLst/>
                  <a:latin typeface="Times New Roman" pitchFamily="18" charset="0"/>
                  <a:ea typeface="MS Mincho" pitchFamily="49" charset="-128"/>
                  <a:cs typeface="Times New Roman" pitchFamily="18" charset="0"/>
                </a:rPr>
                <a:t>Weather Service</a:t>
              </a:r>
              <a:endParaRPr kumimoji="0" lang="en-US" altLang="ja-JP" sz="1800" b="0" i="0" u="none" strike="noStrike" cap="none" normalizeH="0" baseline="0">
                <a:ln>
                  <a:noFill/>
                </a:ln>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34429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p:cNvSpPr txBox="1">
            <a:spLocks noChangeArrowheads="1"/>
          </p:cNvSpPr>
          <p:nvPr/>
        </p:nvSpPr>
        <p:spPr bwMode="auto">
          <a:xfrm>
            <a:off x="8382000" y="6019800"/>
            <a:ext cx="2286000" cy="477054"/>
          </a:xfrm>
          <a:prstGeom prst="rect">
            <a:avLst/>
          </a:prstGeom>
          <a:noFill/>
          <a:ln w="9525">
            <a:noFill/>
            <a:miter lim="800000"/>
            <a:headEnd/>
            <a:tailEnd/>
          </a:ln>
          <a:effectLst/>
        </p:spPr>
        <p:txBody>
          <a:bodyPr wrap="square">
            <a:spAutoFit/>
          </a:bodyPr>
          <a:lstStyle/>
          <a:p>
            <a:pPr>
              <a:spcBef>
                <a:spcPct val="50000"/>
              </a:spcBef>
            </a:pPr>
            <a:r>
              <a:rPr lang="en-US" sz="1000" i="1" dirty="0"/>
              <a:t>Image from USACE</a:t>
            </a:r>
          </a:p>
          <a:p>
            <a:pPr>
              <a:spcBef>
                <a:spcPct val="50000"/>
              </a:spcBef>
            </a:pPr>
            <a:r>
              <a:rPr lang="en-US" sz="1000" i="1" dirty="0"/>
              <a:t>http://www.spk.usace.army.mil</a:t>
            </a:r>
          </a:p>
        </p:txBody>
      </p:sp>
      <p:pic>
        <p:nvPicPr>
          <p:cNvPr id="3" name="Content Placeholder 2"/>
          <p:cNvPicPr>
            <a:picLocks noGrp="1" noChangeAspect="1"/>
          </p:cNvPicPr>
          <p:nvPr>
            <p:ph idx="1"/>
          </p:nvPr>
        </p:nvPicPr>
        <p:blipFill>
          <a:blip r:embed="rId3"/>
          <a:stretch>
            <a:fillRect/>
          </a:stretch>
        </p:blipFill>
        <p:spPr>
          <a:xfrm>
            <a:off x="1908963" y="1213758"/>
            <a:ext cx="8494684" cy="4572000"/>
          </a:xfrm>
          <a:prstGeom prst="rect">
            <a:avLst/>
          </a:prstGeom>
        </p:spPr>
      </p:pic>
    </p:spTree>
    <p:extLst>
      <p:ext uri="{BB962C8B-B14F-4D97-AF65-F5344CB8AC3E}">
        <p14:creationId xmlns:p14="http://schemas.microsoft.com/office/powerpoint/2010/main" val="294670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9" name="Text Box 13"/>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4591" name="Text Box 15"/>
          <p:cNvSpPr txBox="1">
            <a:spLocks noChangeArrowheads="1"/>
          </p:cNvSpPr>
          <p:nvPr/>
        </p:nvSpPr>
        <p:spPr bwMode="auto">
          <a:xfrm>
            <a:off x="2667000" y="1295400"/>
            <a:ext cx="7696200" cy="1865126"/>
          </a:xfrm>
          <a:prstGeom prst="rect">
            <a:avLst/>
          </a:prstGeom>
          <a:noFill/>
          <a:ln w="9525">
            <a:noFill/>
            <a:miter lim="800000"/>
            <a:headEnd/>
            <a:tailEnd/>
          </a:ln>
          <a:effectLst/>
        </p:spPr>
        <p:txBody>
          <a:bodyPr>
            <a:spAutoFit/>
          </a:bodyPr>
          <a:lstStyle/>
          <a:p>
            <a:pPr marL="346075" indent="-346075"/>
            <a:endParaRPr kumimoji="1" lang="en-US" sz="2400" dirty="0">
              <a:solidFill>
                <a:srgbClr val="FFFFCC"/>
              </a:solidFill>
            </a:endParaRPr>
          </a:p>
          <a:p>
            <a:pPr marL="346075" indent="-346075"/>
            <a:endParaRPr kumimoji="1" lang="en-US" sz="2400" dirty="0">
              <a:solidFill>
                <a:srgbClr val="FFFFCC"/>
              </a:solidFill>
            </a:endParaRPr>
          </a:p>
          <a:p>
            <a:pPr marL="346075" indent="-346075">
              <a:spcBef>
                <a:spcPct val="20000"/>
              </a:spcBef>
              <a:buClr>
                <a:srgbClr val="FFFFCC"/>
              </a:buClr>
              <a:buFontTx/>
              <a:buChar char="•"/>
            </a:pPr>
            <a:endParaRPr kumimoji="1" lang="en-US" sz="2800" dirty="0">
              <a:solidFill>
                <a:srgbClr val="FFFFCC"/>
              </a:solidFill>
            </a:endParaRPr>
          </a:p>
          <a:p>
            <a:pPr marL="346075" indent="-346075">
              <a:spcBef>
                <a:spcPct val="20000"/>
              </a:spcBef>
              <a:buClr>
                <a:srgbClr val="FFFFCC"/>
              </a:buClr>
              <a:buFontTx/>
              <a:buChar char="•"/>
            </a:pPr>
            <a:endParaRPr kumimoji="1" lang="en-US" sz="2800" dirty="0">
              <a:solidFill>
                <a:srgbClr val="FFFFCC"/>
              </a:solidFill>
            </a:endParaRPr>
          </a:p>
        </p:txBody>
      </p:sp>
      <p:pic>
        <p:nvPicPr>
          <p:cNvPr id="3" name="Picture 2"/>
          <p:cNvPicPr>
            <a:picLocks noChangeAspect="1"/>
          </p:cNvPicPr>
          <p:nvPr/>
        </p:nvPicPr>
        <p:blipFill>
          <a:blip r:embed="rId3"/>
          <a:stretch>
            <a:fillRect/>
          </a:stretch>
        </p:blipFill>
        <p:spPr>
          <a:xfrm>
            <a:off x="3200401" y="246413"/>
            <a:ext cx="6083067" cy="6306787"/>
          </a:xfrm>
          <a:prstGeom prst="rect">
            <a:avLst/>
          </a:prstGeom>
        </p:spPr>
      </p:pic>
      <p:sp>
        <p:nvSpPr>
          <p:cNvPr id="2" name="Title 1"/>
          <p:cNvSpPr>
            <a:spLocks noGrp="1"/>
          </p:cNvSpPr>
          <p:nvPr>
            <p:ph type="title"/>
          </p:nvPr>
        </p:nvSpPr>
        <p:spPr/>
        <p:txBody>
          <a:bodyPr/>
          <a:lstStyle/>
          <a:p>
            <a:r>
              <a:rPr lang="en-US" dirty="0"/>
              <a:t>Local Protection</a:t>
            </a:r>
          </a:p>
        </p:txBody>
      </p:sp>
    </p:spTree>
    <p:extLst>
      <p:ext uri="{BB962C8B-B14F-4D97-AF65-F5344CB8AC3E}">
        <p14:creationId xmlns:p14="http://schemas.microsoft.com/office/powerpoint/2010/main" val="2344898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3" name="Title 2"/>
          <p:cNvSpPr>
            <a:spLocks noGrp="1"/>
          </p:cNvSpPr>
          <p:nvPr>
            <p:ph type="title"/>
          </p:nvPr>
        </p:nvSpPr>
        <p:spPr/>
        <p:txBody>
          <a:bodyPr/>
          <a:lstStyle/>
          <a:p>
            <a:r>
              <a:rPr lang="en-US" dirty="0"/>
              <a:t>State Jurisdiction - Delaware</a:t>
            </a:r>
          </a:p>
        </p:txBody>
      </p:sp>
      <p:sp>
        <p:nvSpPr>
          <p:cNvPr id="4" name="Content Placeholder 3"/>
          <p:cNvSpPr>
            <a:spLocks noGrp="1"/>
          </p:cNvSpPr>
          <p:nvPr>
            <p:ph idx="1"/>
          </p:nvPr>
        </p:nvSpPr>
        <p:spPr/>
        <p:txBody>
          <a:bodyPr>
            <a:normAutofit/>
          </a:bodyPr>
          <a:lstStyle/>
          <a:p>
            <a:pPr marL="0" indent="0">
              <a:buNone/>
            </a:pPr>
            <a:endParaRPr lang="en-US" sz="2400" dirty="0"/>
          </a:p>
          <a:p>
            <a:r>
              <a:rPr lang="en-US" sz="2400" dirty="0"/>
              <a:t>DNREC Wetlands and Subaqueous Lands </a:t>
            </a:r>
          </a:p>
          <a:p>
            <a:pPr marL="0" indent="0">
              <a:buNone/>
            </a:pPr>
            <a:r>
              <a:rPr lang="en-US" sz="2400" dirty="0"/>
              <a:t>Section (WSLS) jurisdiction below:</a:t>
            </a:r>
          </a:p>
          <a:p>
            <a:r>
              <a:rPr lang="en-US" sz="2400" dirty="0"/>
              <a:t>Ordinary high water (OHW) </a:t>
            </a:r>
          </a:p>
          <a:p>
            <a:r>
              <a:rPr lang="en-US" sz="2400" dirty="0"/>
              <a:t>Mean high water line (MHWL) in tidal </a:t>
            </a:r>
          </a:p>
          <a:p>
            <a:pPr marL="0" indent="0">
              <a:buNone/>
            </a:pPr>
            <a:r>
              <a:rPr lang="en-US" sz="2400" dirty="0"/>
              <a:t>wetlands and streams</a:t>
            </a:r>
          </a:p>
          <a:p>
            <a:endParaRPr lang="en-US" sz="2400" dirty="0"/>
          </a:p>
          <a:p>
            <a:r>
              <a:rPr lang="en-US" sz="2400" dirty="0"/>
              <a:t>No jurisdiction over “isolated” </a:t>
            </a:r>
          </a:p>
          <a:p>
            <a:pPr marL="0" indent="0">
              <a:buNone/>
            </a:pPr>
            <a:r>
              <a:rPr lang="en-US" sz="2400" dirty="0"/>
              <a:t>(&lt;400 contiguous acres).  </a:t>
            </a:r>
          </a:p>
          <a:p>
            <a:r>
              <a:rPr lang="en-US" sz="2400" dirty="0"/>
              <a:t>July 2013 SB 78 </a:t>
            </a:r>
          </a:p>
          <a:p>
            <a:endParaRPr lang="en-US" sz="2400" dirty="0"/>
          </a:p>
          <a:p>
            <a:pPr marL="0" indent="0">
              <a:buNone/>
            </a:pPr>
            <a:endParaRPr lang="en-US" sz="2400" dirty="0"/>
          </a:p>
        </p:txBody>
      </p:sp>
      <p:pic>
        <p:nvPicPr>
          <p:cNvPr id="5" name="Picture 4"/>
          <p:cNvPicPr>
            <a:picLocks noChangeAspect="1"/>
          </p:cNvPicPr>
          <p:nvPr/>
        </p:nvPicPr>
        <p:blipFill>
          <a:blip r:embed="rId2"/>
          <a:stretch>
            <a:fillRect/>
          </a:stretch>
        </p:blipFill>
        <p:spPr>
          <a:xfrm>
            <a:off x="9606087" y="1052372"/>
            <a:ext cx="1924319" cy="4744112"/>
          </a:xfrm>
          <a:prstGeom prst="rect">
            <a:avLst/>
          </a:prstGeom>
        </p:spPr>
      </p:pic>
    </p:spTree>
    <p:extLst>
      <p:ext uri="{BB962C8B-B14F-4D97-AF65-F5344CB8AC3E}">
        <p14:creationId xmlns:p14="http://schemas.microsoft.com/office/powerpoint/2010/main" val="274628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p:sp>
        <p:nvSpPr>
          <p:cNvPr id="3" name="Content Placeholder 2"/>
          <p:cNvSpPr>
            <a:spLocks noGrp="1"/>
          </p:cNvSpPr>
          <p:nvPr>
            <p:ph idx="1"/>
          </p:nvPr>
        </p:nvSpPr>
        <p:spPr/>
        <p:txBody>
          <a:bodyPr/>
          <a:lstStyle/>
          <a:p>
            <a:pPr marL="0" indent="0">
              <a:buNone/>
            </a:pPr>
            <a:r>
              <a:rPr lang="en-US" dirty="0">
                <a:solidFill>
                  <a:srgbClr val="222222"/>
                </a:solidFill>
                <a:latin typeface="Roboto"/>
              </a:rPr>
              <a:t>The </a:t>
            </a:r>
            <a:r>
              <a:rPr lang="en-US" b="1" dirty="0">
                <a:solidFill>
                  <a:srgbClr val="222222"/>
                </a:solidFill>
                <a:latin typeface="Roboto"/>
              </a:rPr>
              <a:t>Gini index</a:t>
            </a:r>
            <a:r>
              <a:rPr lang="en-US" dirty="0">
                <a:solidFill>
                  <a:srgbClr val="222222"/>
                </a:solidFill>
                <a:latin typeface="Roboto"/>
              </a:rPr>
              <a:t> is a </a:t>
            </a:r>
            <a:r>
              <a:rPr lang="en-US" b="1" dirty="0">
                <a:solidFill>
                  <a:srgbClr val="222222"/>
                </a:solidFill>
                <a:latin typeface="Roboto"/>
              </a:rPr>
              <a:t>measurement of the income distribution </a:t>
            </a:r>
            <a:r>
              <a:rPr lang="en-US" dirty="0">
                <a:solidFill>
                  <a:srgbClr val="222222"/>
                </a:solidFill>
                <a:latin typeface="Roboto"/>
              </a:rPr>
              <a:t>of a country's residents. This number, which ranges between 0 and 1 (100) and is based on residents' net income, helps define the gap between the rich and the poor, with </a:t>
            </a:r>
            <a:r>
              <a:rPr lang="en-US" u="sng" dirty="0">
                <a:solidFill>
                  <a:srgbClr val="222222"/>
                </a:solidFill>
                <a:latin typeface="Roboto"/>
              </a:rPr>
              <a:t>0 representing perfect </a:t>
            </a:r>
            <a:r>
              <a:rPr lang="en-US" b="1" u="sng" dirty="0">
                <a:solidFill>
                  <a:srgbClr val="222222"/>
                </a:solidFill>
                <a:latin typeface="Roboto"/>
              </a:rPr>
              <a:t>equality</a:t>
            </a:r>
            <a:r>
              <a:rPr lang="en-US" u="sng" dirty="0">
                <a:solidFill>
                  <a:srgbClr val="222222"/>
                </a:solidFill>
                <a:latin typeface="Roboto"/>
              </a:rPr>
              <a:t> and 1 (100) representing perfect </a:t>
            </a:r>
            <a:r>
              <a:rPr lang="en-US" b="1" u="sng" dirty="0">
                <a:solidFill>
                  <a:srgbClr val="222222"/>
                </a:solidFill>
                <a:latin typeface="Roboto"/>
              </a:rPr>
              <a:t>inequality.</a:t>
            </a:r>
          </a:p>
          <a:p>
            <a:pPr marL="0" indent="0">
              <a:buNone/>
            </a:pPr>
            <a:endParaRPr lang="en-US" dirty="0">
              <a:solidFill>
                <a:srgbClr val="222222"/>
              </a:solidFill>
              <a:latin typeface="Roboto"/>
            </a:endParaRPr>
          </a:p>
          <a:p>
            <a:pPr marL="0" indent="0">
              <a:buNone/>
            </a:pPr>
            <a:r>
              <a:rPr lang="en-US" dirty="0">
                <a:solidFill>
                  <a:srgbClr val="222222"/>
                </a:solidFill>
                <a:latin typeface="Roboto"/>
              </a:rPr>
              <a:t>Is the US closer to 0 or 1 (100)?</a:t>
            </a:r>
          </a:p>
          <a:p>
            <a:pPr marL="0" indent="0">
              <a:buNone/>
            </a:pPr>
            <a:endParaRPr lang="en-US" dirty="0"/>
          </a:p>
        </p:txBody>
      </p:sp>
    </p:spTree>
    <p:extLst>
      <p:ext uri="{BB962C8B-B14F-4D97-AF65-F5344CB8AC3E}">
        <p14:creationId xmlns:p14="http://schemas.microsoft.com/office/powerpoint/2010/main" val="3583626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ChangeAspect="1" noChangeArrowheads="1"/>
          </p:cNvPicPr>
          <p:nvPr/>
        </p:nvPicPr>
        <p:blipFill>
          <a:blip r:embed="rId3" cstate="print"/>
          <a:srcRect/>
          <a:stretch>
            <a:fillRect/>
          </a:stretch>
        </p:blipFill>
        <p:spPr bwMode="auto">
          <a:xfrm rot="5400000">
            <a:off x="2773363" y="-1020762"/>
            <a:ext cx="6645275" cy="8686800"/>
          </a:xfrm>
          <a:prstGeom prst="rect">
            <a:avLst/>
          </a:prstGeom>
          <a:noFill/>
          <a:ln w="9525">
            <a:noFill/>
            <a:miter lim="800000"/>
            <a:headEnd/>
            <a:tailEnd/>
          </a:ln>
          <a:effectLst/>
        </p:spPr>
      </p:pic>
      <p:sp>
        <p:nvSpPr>
          <p:cNvPr id="30725" name="Text Box 5"/>
          <p:cNvSpPr txBox="1">
            <a:spLocks noChangeArrowheads="1"/>
          </p:cNvSpPr>
          <p:nvPr/>
        </p:nvSpPr>
        <p:spPr bwMode="auto">
          <a:xfrm>
            <a:off x="7924800" y="6324601"/>
            <a:ext cx="2362200" cy="244475"/>
          </a:xfrm>
          <a:prstGeom prst="rect">
            <a:avLst/>
          </a:prstGeom>
          <a:noFill/>
          <a:ln w="9525">
            <a:noFill/>
            <a:miter lim="800000"/>
            <a:headEnd/>
            <a:tailEnd/>
          </a:ln>
          <a:effectLst/>
        </p:spPr>
        <p:txBody>
          <a:bodyPr>
            <a:spAutoFit/>
          </a:bodyPr>
          <a:lstStyle/>
          <a:p>
            <a:pPr>
              <a:spcBef>
                <a:spcPct val="50000"/>
              </a:spcBef>
            </a:pPr>
            <a:r>
              <a:rPr lang="en-US" sz="1000" i="1">
                <a:solidFill>
                  <a:prstClr val="white"/>
                </a:solidFill>
              </a:rPr>
              <a:t>Image USACE acoe_permits_0308.pdf</a:t>
            </a:r>
          </a:p>
        </p:txBody>
      </p:sp>
      <p:sp>
        <p:nvSpPr>
          <p:cNvPr id="4" name="TextBox 3"/>
          <p:cNvSpPr txBox="1"/>
          <p:nvPr/>
        </p:nvSpPr>
        <p:spPr>
          <a:xfrm>
            <a:off x="8789474" y="6611780"/>
            <a:ext cx="1491114" cy="246221"/>
          </a:xfrm>
          <a:prstGeom prst="rect">
            <a:avLst/>
          </a:prstGeom>
          <a:noFill/>
        </p:spPr>
        <p:txBody>
          <a:bodyPr wrap="none" rtlCol="0">
            <a:spAutoFit/>
          </a:bodyPr>
          <a:lstStyle/>
          <a:p>
            <a:r>
              <a:rPr lang="en-US" sz="1000" dirty="0">
                <a:solidFill>
                  <a:prstClr val="white"/>
                </a:solidFill>
                <a:latin typeface="Times New Roman" panose="02020603050405020304" pitchFamily="18" charset="0"/>
                <a:cs typeface="Times New Roman" panose="02020603050405020304" pitchFamily="18" charset="0"/>
              </a:rPr>
              <a:t>USACE www.usace.gov </a:t>
            </a:r>
          </a:p>
        </p:txBody>
      </p:sp>
    </p:spTree>
    <p:extLst>
      <p:ext uri="{BB962C8B-B14F-4D97-AF65-F5344CB8AC3E}">
        <p14:creationId xmlns:p14="http://schemas.microsoft.com/office/powerpoint/2010/main" val="2332993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Surrounding States</a:t>
            </a:r>
          </a:p>
        </p:txBody>
      </p:sp>
      <p:sp>
        <p:nvSpPr>
          <p:cNvPr id="3" name="Content Placeholder 2"/>
          <p:cNvSpPr>
            <a:spLocks noGrp="1"/>
          </p:cNvSpPr>
          <p:nvPr>
            <p:ph idx="1"/>
          </p:nvPr>
        </p:nvSpPr>
        <p:spPr/>
        <p:txBody>
          <a:bodyPr>
            <a:normAutofit fontScale="92500" lnSpcReduction="10000"/>
          </a:bodyPr>
          <a:lstStyle/>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Maryland and Pennsylvania</a:t>
            </a:r>
          </a:p>
          <a:p>
            <a:r>
              <a:rPr lang="en-US" sz="2800" dirty="0"/>
              <a:t>Regulatory authority over wetlands, including isolated wetlands and most waterways. </a:t>
            </a:r>
          </a:p>
          <a:p>
            <a:pPr marL="0" indent="0">
              <a:buNone/>
            </a:pPr>
            <a:r>
              <a:rPr lang="en-US" sz="2800" dirty="0"/>
              <a:t>New Jersey</a:t>
            </a:r>
          </a:p>
          <a:p>
            <a:r>
              <a:rPr lang="en-US" sz="2800" dirty="0"/>
              <a:t>Regulatory authority over wetlands, including isolated wetlands and most waterways</a:t>
            </a:r>
          </a:p>
          <a:p>
            <a:r>
              <a:rPr lang="en-US" sz="2800" dirty="0"/>
              <a:t>Assumes USACE 404 program for all non-Section 10 waters</a:t>
            </a:r>
          </a:p>
          <a:p>
            <a:endParaRPr lang="en-US" sz="2800" dirty="0"/>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1038911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US Army Corps of Engineers (USACE)</a:t>
            </a:r>
            <a:br>
              <a:rPr lang="en-US" dirty="0"/>
            </a:br>
            <a:r>
              <a:rPr lang="en-US" dirty="0"/>
              <a:t>jurisdiction</a:t>
            </a:r>
          </a:p>
        </p:txBody>
      </p:sp>
      <p:sp>
        <p:nvSpPr>
          <p:cNvPr id="3" name="Content Placeholder 2"/>
          <p:cNvSpPr>
            <a:spLocks noGrp="1"/>
          </p:cNvSpPr>
          <p:nvPr>
            <p:ph idx="1"/>
          </p:nvPr>
        </p:nvSpPr>
        <p:spPr/>
        <p:txBody>
          <a:bodyPr/>
          <a:lstStyle/>
          <a:p>
            <a:endParaRPr lang="en-US" dirty="0"/>
          </a:p>
          <a:p>
            <a:r>
              <a:rPr lang="en-US" sz="2400" dirty="0"/>
              <a:t>Fill (or excavation) below the OHW of waters of the U.S.</a:t>
            </a:r>
          </a:p>
          <a:p>
            <a:r>
              <a:rPr lang="en-US" sz="2400" dirty="0"/>
              <a:t>Fill (or excavation) below the HTL of tidal areas </a:t>
            </a:r>
          </a:p>
          <a:p>
            <a:r>
              <a:rPr lang="en-US" sz="2400" dirty="0"/>
              <a:t>Wetlands that have a connection to waters of the U.S.</a:t>
            </a:r>
          </a:p>
          <a:p>
            <a:endParaRPr lang="en-US" sz="2400" dirty="0"/>
          </a:p>
          <a:p>
            <a:r>
              <a:rPr lang="en-US" sz="2400" dirty="0"/>
              <a:t>WHAT DOES CONNECTION MEAN?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25124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Waters of the U.S. (WOTUS)</a:t>
            </a:r>
          </a:p>
        </p:txBody>
      </p:sp>
      <p:sp>
        <p:nvSpPr>
          <p:cNvPr id="3" name="Content Placeholder 2"/>
          <p:cNvSpPr>
            <a:spLocks noGrp="1"/>
          </p:cNvSpPr>
          <p:nvPr>
            <p:ph idx="1"/>
          </p:nvPr>
        </p:nvSpPr>
        <p:spPr/>
        <p:txBody>
          <a:bodyPr>
            <a:normAutofit fontScale="85000" lnSpcReduction="20000"/>
          </a:bodyPr>
          <a:lstStyle/>
          <a:p>
            <a:endParaRPr lang="en-US" dirty="0"/>
          </a:p>
          <a:p>
            <a:endParaRPr lang="en-US" dirty="0"/>
          </a:p>
          <a:p>
            <a:pPr marL="0" indent="0">
              <a:buNone/>
            </a:pPr>
            <a:r>
              <a:rPr lang="en-US" sz="2800" dirty="0"/>
              <a:t>Defined in 33 CFR 328.3(a) and includes:</a:t>
            </a:r>
          </a:p>
          <a:p>
            <a:r>
              <a:rPr lang="en-US" sz="2800" dirty="0"/>
              <a:t>All Navigable waters</a:t>
            </a:r>
          </a:p>
          <a:p>
            <a:r>
              <a:rPr lang="en-US" sz="2800" dirty="0"/>
              <a:t> Interstate waters</a:t>
            </a:r>
          </a:p>
          <a:p>
            <a:r>
              <a:rPr lang="en-US" sz="2800" dirty="0"/>
              <a:t> All other waters (intrastate lakes, rivers,</a:t>
            </a:r>
          </a:p>
          <a:p>
            <a:pPr marL="0" indent="0">
              <a:buNone/>
            </a:pPr>
            <a:r>
              <a:rPr lang="en-US" sz="2800" dirty="0"/>
              <a:t>	streams, mudflats, wetlands, etc.) in which the</a:t>
            </a:r>
          </a:p>
          <a:p>
            <a:pPr marL="0" indent="0">
              <a:buNone/>
            </a:pPr>
            <a:r>
              <a:rPr lang="en-US" sz="2800" dirty="0"/>
              <a:t>	use, degradation, or destruction could affect</a:t>
            </a:r>
          </a:p>
          <a:p>
            <a:pPr marL="0" indent="0">
              <a:buNone/>
            </a:pPr>
            <a:r>
              <a:rPr lang="en-US" sz="2800" dirty="0"/>
              <a:t>	interstate or foreign commerce</a:t>
            </a:r>
          </a:p>
          <a:p>
            <a:r>
              <a:rPr lang="en-US" sz="2800" dirty="0"/>
              <a:t>Impoundments of waters of the U.S.</a:t>
            </a:r>
          </a:p>
          <a:p>
            <a:r>
              <a:rPr lang="en-US" sz="2800" dirty="0"/>
              <a:t>Tributaries of waters of the U.S.</a:t>
            </a:r>
          </a:p>
          <a:p>
            <a:r>
              <a:rPr lang="en-US" sz="2800" dirty="0"/>
              <a:t>Territorial seas</a:t>
            </a:r>
          </a:p>
          <a:p>
            <a:r>
              <a:rPr lang="en-US" sz="2800" dirty="0"/>
              <a:t>Wetlands adjacent to waters of the U.S.</a:t>
            </a:r>
          </a:p>
          <a:p>
            <a:endParaRPr lang="en-US" dirty="0"/>
          </a:p>
          <a:p>
            <a:endParaRPr lang="en-US" dirty="0"/>
          </a:p>
          <a:p>
            <a:endParaRPr lang="en-US" dirty="0"/>
          </a:p>
        </p:txBody>
      </p:sp>
    </p:spTree>
    <p:extLst>
      <p:ext uri="{BB962C8B-B14F-4D97-AF65-F5344CB8AC3E}">
        <p14:creationId xmlns:p14="http://schemas.microsoft.com/office/powerpoint/2010/main" val="4025334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404 Waters of the U.S.</a:t>
            </a:r>
          </a:p>
        </p:txBody>
      </p:sp>
      <p:sp>
        <p:nvSpPr>
          <p:cNvPr id="3" name="Content Placeholder 2"/>
          <p:cNvSpPr>
            <a:spLocks noGrp="1"/>
          </p:cNvSpPr>
          <p:nvPr>
            <p:ph idx="1"/>
          </p:nvPr>
        </p:nvSpPr>
        <p:spPr/>
        <p:txBody>
          <a:bodyPr>
            <a:noAutofit/>
          </a:bodyPr>
          <a:lstStyle/>
          <a:p>
            <a:endParaRPr lang="en-US" sz="2400" dirty="0"/>
          </a:p>
          <a:p>
            <a:r>
              <a:rPr lang="en-US" sz="2400" dirty="0"/>
              <a:t>High Tide Line (HTL) - Determined by tide gage data</a:t>
            </a:r>
          </a:p>
          <a:p>
            <a:r>
              <a:rPr lang="en-US" sz="2400" dirty="0"/>
              <a:t>Ordinary High Water Mark (OHW)</a:t>
            </a:r>
          </a:p>
          <a:p>
            <a:pPr lvl="1"/>
            <a:r>
              <a:rPr lang="en-US" sz="2400" dirty="0"/>
              <a:t>line on shore or bank established by water fluctuations which occur on regular or frequent basis</a:t>
            </a:r>
          </a:p>
          <a:p>
            <a:pPr lvl="1"/>
            <a:r>
              <a:rPr lang="en-US" sz="2400" dirty="0"/>
              <a:t>OHW is determined by physical evidence, examples include:</a:t>
            </a:r>
          </a:p>
          <a:p>
            <a:pPr lvl="1"/>
            <a:r>
              <a:rPr lang="en-US" sz="2400" dirty="0"/>
              <a:t>clear, natural line impressed on the bank</a:t>
            </a:r>
          </a:p>
          <a:p>
            <a:pPr lvl="1"/>
            <a:r>
              <a:rPr lang="en-US" sz="2400" dirty="0"/>
              <a:t>change in vegetation types</a:t>
            </a:r>
          </a:p>
          <a:p>
            <a:pPr lvl="1"/>
            <a:r>
              <a:rPr lang="en-US" sz="2400" dirty="0"/>
              <a:t>shelving</a:t>
            </a:r>
          </a:p>
          <a:p>
            <a:pPr lvl="1"/>
            <a:r>
              <a:rPr lang="en-US" sz="2400" dirty="0"/>
              <a:t>soil changes</a:t>
            </a:r>
          </a:p>
          <a:p>
            <a:pPr lvl="1"/>
            <a:r>
              <a:rPr lang="en-US" sz="2400" dirty="0"/>
              <a:t>vegetation destruction</a:t>
            </a:r>
          </a:p>
          <a:p>
            <a:pPr lvl="1"/>
            <a:r>
              <a:rPr lang="en-US" sz="2400" dirty="0"/>
              <a:t>presence of debris line</a:t>
            </a:r>
          </a:p>
          <a:p>
            <a:endParaRPr lang="en-US" sz="2400" dirty="0"/>
          </a:p>
        </p:txBody>
      </p:sp>
    </p:spTree>
    <p:extLst>
      <p:ext uri="{BB962C8B-B14F-4D97-AF65-F5344CB8AC3E}">
        <p14:creationId xmlns:p14="http://schemas.microsoft.com/office/powerpoint/2010/main" val="745481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ext Box 5"/>
          <p:cNvSpPr txBox="1">
            <a:spLocks noChangeArrowheads="1"/>
          </p:cNvSpPr>
          <p:nvPr/>
        </p:nvSpPr>
        <p:spPr bwMode="auto">
          <a:xfrm>
            <a:off x="8382000" y="6019800"/>
            <a:ext cx="2286000" cy="477054"/>
          </a:xfrm>
          <a:prstGeom prst="rect">
            <a:avLst/>
          </a:prstGeom>
          <a:noFill/>
          <a:ln w="9525">
            <a:noFill/>
            <a:miter lim="800000"/>
            <a:headEnd/>
            <a:tailEnd/>
          </a:ln>
          <a:effectLst/>
        </p:spPr>
        <p:txBody>
          <a:bodyPr wrap="square">
            <a:spAutoFit/>
          </a:bodyPr>
          <a:lstStyle/>
          <a:p>
            <a:pPr>
              <a:spcBef>
                <a:spcPct val="50000"/>
              </a:spcBef>
            </a:pPr>
            <a:r>
              <a:rPr lang="en-US" sz="1000" i="1" dirty="0">
                <a:solidFill>
                  <a:prstClr val="white"/>
                </a:solidFill>
              </a:rPr>
              <a:t>Image from USACE</a:t>
            </a:r>
          </a:p>
          <a:p>
            <a:pPr>
              <a:spcBef>
                <a:spcPct val="50000"/>
              </a:spcBef>
            </a:pPr>
            <a:r>
              <a:rPr lang="en-US" sz="1000" i="1" dirty="0">
                <a:solidFill>
                  <a:prstClr val="white"/>
                </a:solidFill>
              </a:rPr>
              <a:t>http://www.spk.usace.army.mil</a:t>
            </a:r>
          </a:p>
        </p:txBody>
      </p:sp>
      <p:pic>
        <p:nvPicPr>
          <p:cNvPr id="3" name="Content Placeholder 2"/>
          <p:cNvPicPr>
            <a:picLocks noGrp="1" noChangeAspect="1"/>
          </p:cNvPicPr>
          <p:nvPr>
            <p:ph idx="1"/>
          </p:nvPr>
        </p:nvPicPr>
        <p:blipFill>
          <a:blip r:embed="rId3"/>
          <a:stretch>
            <a:fillRect/>
          </a:stretch>
        </p:blipFill>
        <p:spPr>
          <a:xfrm>
            <a:off x="2173316" y="1197430"/>
            <a:ext cx="8494684" cy="4572000"/>
          </a:xfrm>
          <a:prstGeom prst="rect">
            <a:avLst/>
          </a:prstGeom>
        </p:spPr>
      </p:pic>
    </p:spTree>
    <p:extLst>
      <p:ext uri="{BB962C8B-B14F-4D97-AF65-F5344CB8AC3E}">
        <p14:creationId xmlns:p14="http://schemas.microsoft.com/office/powerpoint/2010/main" val="1471996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3352800" y="990600"/>
            <a:ext cx="54864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Waters of the U.S.</a:t>
            </a:r>
          </a:p>
        </p:txBody>
      </p:sp>
      <p:sp>
        <p:nvSpPr>
          <p:cNvPr id="3" name="Content Placeholder 2"/>
          <p:cNvSpPr>
            <a:spLocks noGrp="1"/>
          </p:cNvSpPr>
          <p:nvPr>
            <p:ph idx="1"/>
          </p:nvPr>
        </p:nvSpPr>
        <p:spPr/>
        <p:txBody>
          <a:bodyPr/>
          <a:lstStyle/>
          <a:p>
            <a:endParaRPr lang="en-US" sz="2400" dirty="0"/>
          </a:p>
          <a:p>
            <a:r>
              <a:rPr lang="en-US" sz="2400" dirty="0"/>
              <a:t>Man-made drainage ditches or channels excavated from upland areas are not considered waters of the U.S. unless the ditch or channel:</a:t>
            </a:r>
          </a:p>
          <a:p>
            <a:r>
              <a:rPr lang="en-US" sz="2400" dirty="0"/>
              <a:t>Was constructed through an adjacent wetland</a:t>
            </a:r>
          </a:p>
          <a:p>
            <a:r>
              <a:rPr lang="en-US" sz="2400" dirty="0"/>
              <a:t>Provides a hydrologic connection between a traditional navigable water (TNW) and an adjacent wetland</a:t>
            </a:r>
          </a:p>
          <a:p>
            <a:r>
              <a:rPr lang="en-US" sz="2400" dirty="0"/>
              <a:t>Extends the OHW of a water of the U.S.</a:t>
            </a:r>
          </a:p>
          <a:p>
            <a:r>
              <a:rPr lang="en-US" sz="2400" dirty="0"/>
              <a:t>Is used to reroute the flow of a water of the U.S.</a:t>
            </a:r>
          </a:p>
          <a:p>
            <a:r>
              <a:rPr lang="en-US" sz="2400" dirty="0"/>
              <a:t>Connects two waters of the U.S. </a:t>
            </a:r>
          </a:p>
          <a:p>
            <a:r>
              <a:rPr lang="en-US" sz="2400" dirty="0"/>
              <a:t>Supports relatively permanent flows that drain into   waters of the U.S.</a:t>
            </a:r>
          </a:p>
          <a:p>
            <a:endParaRPr lang="en-US" dirty="0"/>
          </a:p>
          <a:p>
            <a:endParaRPr lang="en-US" dirty="0"/>
          </a:p>
        </p:txBody>
      </p:sp>
    </p:spTree>
    <p:extLst>
      <p:ext uri="{BB962C8B-B14F-4D97-AF65-F5344CB8AC3E}">
        <p14:creationId xmlns:p14="http://schemas.microsoft.com/office/powerpoint/2010/main" val="3706644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Waters of the U.S.</a:t>
            </a:r>
          </a:p>
        </p:txBody>
      </p:sp>
      <p:sp>
        <p:nvSpPr>
          <p:cNvPr id="3" name="Content Placeholder 2"/>
          <p:cNvSpPr>
            <a:spLocks noGrp="1"/>
          </p:cNvSpPr>
          <p:nvPr>
            <p:ph idx="1"/>
          </p:nvPr>
        </p:nvSpPr>
        <p:spPr/>
        <p:txBody>
          <a:bodyPr>
            <a:normAutofit/>
          </a:bodyPr>
          <a:lstStyle/>
          <a:p>
            <a:r>
              <a:rPr lang="en-US" sz="2400" dirty="0"/>
              <a:t>Jurisdiction is generally not asserted over:</a:t>
            </a:r>
          </a:p>
          <a:p>
            <a:r>
              <a:rPr lang="en-US" sz="2400" dirty="0"/>
              <a:t> Swales or erosional features </a:t>
            </a:r>
          </a:p>
          <a:p>
            <a:pPr marL="0" indent="0">
              <a:buNone/>
            </a:pPr>
            <a:r>
              <a:rPr lang="en-US" sz="2400" dirty="0"/>
              <a:t>	(e.g., gullies, small washes characterized by low 	volume, infrequent, or short duration flow)</a:t>
            </a:r>
          </a:p>
          <a:p>
            <a:r>
              <a:rPr lang="en-US" sz="2400" dirty="0"/>
              <a:t>Drainage ditches, including roadside ditches</a:t>
            </a:r>
          </a:p>
          <a:p>
            <a:r>
              <a:rPr lang="en-US" sz="2400" dirty="0"/>
              <a:t>Irrigation ditches</a:t>
            </a:r>
          </a:p>
          <a:p>
            <a:r>
              <a:rPr lang="en-US" sz="2400" dirty="0"/>
              <a:t>Artificial lakes or ponds </a:t>
            </a:r>
          </a:p>
          <a:p>
            <a:pPr marL="502920" lvl="1" indent="0">
              <a:buNone/>
            </a:pPr>
            <a:r>
              <a:rPr lang="en-US" sz="2400" dirty="0"/>
              <a:t>	(e.g., stock watering,  irrigation, settling basins)</a:t>
            </a:r>
          </a:p>
          <a:p>
            <a:r>
              <a:rPr lang="en-US" sz="2400" dirty="0"/>
              <a:t>Ornamental bodies of water in upland areas</a:t>
            </a:r>
          </a:p>
        </p:txBody>
      </p:sp>
    </p:spTree>
    <p:extLst>
      <p:ext uri="{BB962C8B-B14F-4D97-AF65-F5344CB8AC3E}">
        <p14:creationId xmlns:p14="http://schemas.microsoft.com/office/powerpoint/2010/main" val="4280122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981200" y="457200"/>
            <a:ext cx="74676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Projects and waters permits</a:t>
            </a:r>
          </a:p>
        </p:txBody>
      </p:sp>
      <p:sp>
        <p:nvSpPr>
          <p:cNvPr id="3" name="Content Placeholder 2"/>
          <p:cNvSpPr>
            <a:spLocks noGrp="1"/>
          </p:cNvSpPr>
          <p:nvPr>
            <p:ph idx="1"/>
          </p:nvPr>
        </p:nvSpPr>
        <p:spPr/>
        <p:txBody>
          <a:bodyPr>
            <a:normAutofit/>
          </a:bodyPr>
          <a:lstStyle/>
          <a:p>
            <a:endParaRPr lang="en-US" dirty="0"/>
          </a:p>
          <a:p>
            <a:r>
              <a:rPr lang="en-US" sz="2400" dirty="0"/>
              <a:t>Determine at the “beginning” of a project:</a:t>
            </a:r>
          </a:p>
          <a:p>
            <a:r>
              <a:rPr lang="en-US" sz="2400" dirty="0"/>
              <a:t>Whether a delineation of waters or wetlands has been conducted</a:t>
            </a:r>
          </a:p>
          <a:p>
            <a:r>
              <a:rPr lang="en-US" sz="2400" dirty="0"/>
              <a:t>Is the delineation is current (last 5 years)</a:t>
            </a:r>
          </a:p>
          <a:p>
            <a:r>
              <a:rPr lang="en-US" sz="2400" dirty="0"/>
              <a:t>Was a jurisdictional determination (JD, state and/or federal) has been issued and if it is current</a:t>
            </a:r>
          </a:p>
          <a:p>
            <a:r>
              <a:rPr lang="en-US" sz="2400" dirty="0"/>
              <a:t>If a permit is necessary for project components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67263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2400300" y="1082676"/>
            <a:ext cx="6629400" cy="2086725"/>
          </a:xfrm>
          <a:prstGeom prst="rect">
            <a:avLst/>
          </a:prstGeom>
          <a:noFill/>
          <a:ln w="9525">
            <a:noFill/>
            <a:miter lim="800000"/>
            <a:headEnd/>
            <a:tailEnd/>
          </a:ln>
          <a:effectLst/>
        </p:spPr>
        <p:txBody>
          <a:bodyPr>
            <a:spAutoFit/>
          </a:bodyPr>
          <a:lstStyle/>
          <a:p>
            <a:pPr marL="346075" indent="-346075"/>
            <a:endParaRPr kumimoji="1" lang="en-US" sz="2400" dirty="0">
              <a:solidFill>
                <a:srgbClr val="FFFFCC"/>
              </a:solidFill>
              <a:latin typeface="Times New Roman" panose="02020603050405020304" pitchFamily="18" charset="0"/>
              <a:cs typeface="Times New Roman" panose="02020603050405020304" pitchFamily="18" charset="0"/>
            </a:endParaRPr>
          </a:p>
          <a:p>
            <a:pPr marL="346075" indent="-346075"/>
            <a:endParaRPr kumimoji="1" lang="en-US" sz="2400" dirty="0">
              <a:solidFill>
                <a:srgbClr val="FFFFCC"/>
              </a:solidFill>
            </a:endParaRPr>
          </a:p>
          <a:p>
            <a:pPr marL="346075" indent="-346075"/>
            <a:r>
              <a:rPr kumimoji="1" lang="en-US" sz="2400" dirty="0">
                <a:solidFill>
                  <a:srgbClr val="FFFFCC"/>
                </a:solidFill>
              </a:rPr>
              <a:t> </a:t>
            </a:r>
          </a:p>
          <a:p>
            <a:pPr marL="346075" indent="-346075">
              <a:spcBef>
                <a:spcPct val="20000"/>
              </a:spcBef>
              <a:buClr>
                <a:srgbClr val="FFFFCC"/>
              </a:buClr>
              <a:buFontTx/>
              <a:buChar char="•"/>
            </a:pPr>
            <a:endParaRPr kumimoji="1" lang="en-US" sz="2400" dirty="0">
              <a:solidFill>
                <a:srgbClr val="FFFFCC"/>
              </a:solidFill>
            </a:endParaRPr>
          </a:p>
          <a:p>
            <a:pPr marL="346075" indent="-346075">
              <a:spcBef>
                <a:spcPct val="20000"/>
              </a:spcBef>
              <a:buClr>
                <a:srgbClr val="FFFFCC"/>
              </a:buClr>
              <a:buFontTx/>
              <a:buChar char="•"/>
            </a:pPr>
            <a:endParaRPr kumimoji="1" lang="en-US" sz="2400" dirty="0">
              <a:solidFill>
                <a:srgbClr val="FFFFCC"/>
              </a:solidFill>
            </a:endParaRPr>
          </a:p>
        </p:txBody>
      </p:sp>
      <p:graphicFrame>
        <p:nvGraphicFramePr>
          <p:cNvPr id="4" name="Diagram 3"/>
          <p:cNvGraphicFramePr/>
          <p:nvPr>
            <p:extLst>
              <p:ext uri="{D42A27DB-BD31-4B8C-83A1-F6EECF244321}">
                <p14:modId xmlns:p14="http://schemas.microsoft.com/office/powerpoint/2010/main" val="4192022296"/>
              </p:ext>
            </p:extLst>
          </p:nvPr>
        </p:nvGraphicFramePr>
        <p:xfrm>
          <a:off x="3926378" y="821515"/>
          <a:ext cx="7924800" cy="520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297681" y="898010"/>
            <a:ext cx="18453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Permits necessary</a:t>
            </a:r>
          </a:p>
        </p:txBody>
      </p:sp>
      <p:sp>
        <p:nvSpPr>
          <p:cNvPr id="11" name="TextBox 10"/>
          <p:cNvSpPr txBox="1"/>
          <p:nvPr/>
        </p:nvSpPr>
        <p:spPr>
          <a:xfrm>
            <a:off x="9341420" y="898010"/>
            <a:ext cx="219803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Permits not necessary</a:t>
            </a:r>
          </a:p>
        </p:txBody>
      </p:sp>
      <p:sp>
        <p:nvSpPr>
          <p:cNvPr id="2" name="Title 1"/>
          <p:cNvSpPr>
            <a:spLocks noGrp="1"/>
          </p:cNvSpPr>
          <p:nvPr>
            <p:ph type="title"/>
          </p:nvPr>
        </p:nvSpPr>
        <p:spPr/>
        <p:txBody>
          <a:bodyPr/>
          <a:lstStyle/>
          <a:p>
            <a:r>
              <a:rPr lang="en-US" dirty="0"/>
              <a:t>Projects and waters permits</a:t>
            </a:r>
          </a:p>
        </p:txBody>
      </p:sp>
    </p:spTree>
    <p:extLst>
      <p:ext uri="{BB962C8B-B14F-4D97-AF65-F5344CB8AC3E}">
        <p14:creationId xmlns:p14="http://schemas.microsoft.com/office/powerpoint/2010/main" val="5642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br>
              <a:rPr lang="en-US" dirty="0"/>
            </a:br>
            <a:r>
              <a:rPr lang="en-US" dirty="0"/>
              <a:t>(US is #63)</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869268" y="195943"/>
            <a:ext cx="3029373" cy="6096851"/>
          </a:xfrm>
          <a:prstGeom prst="rect">
            <a:avLst/>
          </a:prstGeom>
        </p:spPr>
      </p:pic>
      <p:pic>
        <p:nvPicPr>
          <p:cNvPr id="5" name="Picture 4"/>
          <p:cNvPicPr>
            <a:picLocks noChangeAspect="1"/>
          </p:cNvPicPr>
          <p:nvPr/>
        </p:nvPicPr>
        <p:blipFill>
          <a:blip r:embed="rId3"/>
          <a:stretch>
            <a:fillRect/>
          </a:stretch>
        </p:blipFill>
        <p:spPr>
          <a:xfrm>
            <a:off x="7526868" y="195943"/>
            <a:ext cx="2896004" cy="6230219"/>
          </a:xfrm>
          <a:prstGeom prst="rect">
            <a:avLst/>
          </a:prstGeom>
        </p:spPr>
      </p:pic>
    </p:spTree>
    <p:extLst>
      <p:ext uri="{BB962C8B-B14F-4D97-AF65-F5344CB8AC3E}">
        <p14:creationId xmlns:p14="http://schemas.microsoft.com/office/powerpoint/2010/main" val="3129733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3352800" y="990600"/>
            <a:ext cx="54864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JDs under the CWA</a:t>
            </a:r>
          </a:p>
        </p:txBody>
      </p:sp>
      <p:sp>
        <p:nvSpPr>
          <p:cNvPr id="3" name="Content Placeholder 2"/>
          <p:cNvSpPr>
            <a:spLocks noGrp="1"/>
          </p:cNvSpPr>
          <p:nvPr>
            <p:ph idx="1"/>
          </p:nvPr>
        </p:nvSpPr>
        <p:spPr/>
        <p:txBody>
          <a:bodyPr>
            <a:normAutofit fontScale="25000" lnSpcReduction="20000"/>
          </a:bodyPr>
          <a:lstStyle/>
          <a:p>
            <a:endParaRPr lang="en-US" sz="2400" dirty="0"/>
          </a:p>
          <a:p>
            <a:r>
              <a:rPr lang="en-US" sz="8000" dirty="0"/>
              <a:t>Influenced by two major court cases:</a:t>
            </a:r>
          </a:p>
          <a:p>
            <a:r>
              <a:rPr lang="en-US" sz="8000" dirty="0"/>
              <a:t>1) Solid Waste Agency of Northern Cook County   </a:t>
            </a:r>
          </a:p>
          <a:p>
            <a:r>
              <a:rPr lang="en-US" sz="8000" dirty="0"/>
              <a:t>	(SWANCC) Decision in 2001</a:t>
            </a:r>
          </a:p>
          <a:p>
            <a:r>
              <a:rPr lang="en-US" sz="8000" dirty="0"/>
              <a:t>       *Invalidated the use of the “migratory bird rule”</a:t>
            </a:r>
          </a:p>
          <a:p>
            <a:r>
              <a:rPr lang="en-US" sz="8000" dirty="0"/>
              <a:t>2) </a:t>
            </a:r>
            <a:r>
              <a:rPr lang="en-US" sz="8000" dirty="0" err="1"/>
              <a:t>Rapanos</a:t>
            </a:r>
            <a:r>
              <a:rPr lang="en-US" sz="8000" dirty="0"/>
              <a:t> Decision in June 2006</a:t>
            </a:r>
          </a:p>
          <a:p>
            <a:r>
              <a:rPr lang="en-US" sz="8000" dirty="0"/>
              <a:t>       *Five separate opinions were issued, no majority</a:t>
            </a:r>
          </a:p>
          <a:p>
            <a:endParaRPr lang="en-US" sz="8000" dirty="0"/>
          </a:p>
          <a:p>
            <a:r>
              <a:rPr lang="en-US" sz="8000" dirty="0"/>
              <a:t>Guidance: </a:t>
            </a:r>
          </a:p>
          <a:p>
            <a:r>
              <a:rPr lang="en-US" sz="8000" dirty="0"/>
              <a:t>USACE JD guidance in July 2007, revisions  </a:t>
            </a:r>
          </a:p>
          <a:p>
            <a:r>
              <a:rPr lang="en-US" sz="8000" dirty="0"/>
              <a:t>	 issued in December 2008</a:t>
            </a:r>
          </a:p>
          <a:p>
            <a:r>
              <a:rPr lang="en-US" sz="8000" dirty="0"/>
              <a:t>USACE Preliminary JD guidance in July 2008</a:t>
            </a:r>
          </a:p>
          <a:p>
            <a:r>
              <a:rPr lang="en-US" sz="8000" dirty="0"/>
              <a:t>EPA draft guidance on identifying waters protected by the  Clean Water Act, 2011</a:t>
            </a:r>
          </a:p>
          <a:p>
            <a:endParaRPr lang="en-US" dirty="0"/>
          </a:p>
        </p:txBody>
      </p:sp>
    </p:spTree>
    <p:extLst>
      <p:ext uri="{BB962C8B-B14F-4D97-AF65-F5344CB8AC3E}">
        <p14:creationId xmlns:p14="http://schemas.microsoft.com/office/powerpoint/2010/main" val="2004133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3352800" y="990600"/>
            <a:ext cx="5486400" cy="369332"/>
          </a:xfrm>
          <a:prstGeom prst="rect">
            <a:avLst/>
          </a:prstGeom>
          <a:noFill/>
          <a:ln w="9525">
            <a:noFill/>
            <a:miter lim="800000"/>
            <a:headEnd/>
            <a:tailEnd/>
          </a:ln>
          <a:effectLst/>
        </p:spPr>
        <p:txBody>
          <a:bodyPr>
            <a:spAutoFit/>
          </a:bodyPr>
          <a:lstStyle/>
          <a:p>
            <a:pPr>
              <a:spcBef>
                <a:spcPct val="50000"/>
              </a:spcBef>
            </a:pPr>
            <a:endParaRPr lang="en-US"/>
          </a:p>
        </p:txBody>
      </p:sp>
      <p:pic>
        <p:nvPicPr>
          <p:cNvPr id="2" name="Picture 1"/>
          <p:cNvPicPr>
            <a:picLocks noChangeAspect="1"/>
          </p:cNvPicPr>
          <p:nvPr/>
        </p:nvPicPr>
        <p:blipFill>
          <a:blip r:embed="rId3"/>
          <a:stretch>
            <a:fillRect/>
          </a:stretch>
        </p:blipFill>
        <p:spPr>
          <a:xfrm>
            <a:off x="3742113" y="476440"/>
            <a:ext cx="7467600" cy="5895975"/>
          </a:xfrm>
          <a:prstGeom prst="rect">
            <a:avLst/>
          </a:prstGeom>
        </p:spPr>
      </p:pic>
      <p:sp>
        <p:nvSpPr>
          <p:cNvPr id="3" name="Title 2"/>
          <p:cNvSpPr>
            <a:spLocks noGrp="1"/>
          </p:cNvSpPr>
          <p:nvPr>
            <p:ph type="title"/>
          </p:nvPr>
        </p:nvSpPr>
        <p:spPr/>
        <p:txBody>
          <a:bodyPr/>
          <a:lstStyle/>
          <a:p>
            <a:r>
              <a:rPr lang="en-US" dirty="0"/>
              <a:t>Science supporting wetlands and waters  protection</a:t>
            </a:r>
          </a:p>
        </p:txBody>
      </p:sp>
    </p:spTree>
    <p:extLst>
      <p:ext uri="{BB962C8B-B14F-4D97-AF65-F5344CB8AC3E}">
        <p14:creationId xmlns:p14="http://schemas.microsoft.com/office/powerpoint/2010/main" val="849102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Rapanos</a:t>
            </a:r>
            <a:r>
              <a:rPr lang="en-US" dirty="0"/>
              <a:t> (2006)</a:t>
            </a:r>
          </a:p>
        </p:txBody>
      </p:sp>
      <p:sp>
        <p:nvSpPr>
          <p:cNvPr id="3" name="Content Placeholder 2"/>
          <p:cNvSpPr>
            <a:spLocks noGrp="1"/>
          </p:cNvSpPr>
          <p:nvPr>
            <p:ph idx="1"/>
          </p:nvPr>
        </p:nvSpPr>
        <p:spPr/>
        <p:txBody>
          <a:bodyPr/>
          <a:lstStyle/>
          <a:p>
            <a:r>
              <a:rPr lang="en-US" dirty="0"/>
              <a:t>Justice Scalia stated that “waters of the United States” extended beyond traditional navigable waters to include “relatively permanent, standing or flowing bodies of water” and only wetlands with a “continuous surface connection” to other jurisdictional waters are considered “adjacent” </a:t>
            </a:r>
          </a:p>
          <a:p>
            <a:endParaRPr lang="en-US" dirty="0"/>
          </a:p>
          <a:p>
            <a:r>
              <a:rPr lang="en-US" dirty="0"/>
              <a:t>Justice Kennedy’s concurring opinion “waters of the United States” included wetlands that had a “</a:t>
            </a:r>
            <a:r>
              <a:rPr lang="en-US" b="1" dirty="0"/>
              <a:t>significant nexus</a:t>
            </a:r>
            <a:r>
              <a:rPr lang="en-US" dirty="0"/>
              <a:t>” to traditional navigable waters</a:t>
            </a:r>
          </a:p>
          <a:p>
            <a:endParaRPr lang="en-US" dirty="0"/>
          </a:p>
          <a:p>
            <a:r>
              <a:rPr lang="en-US" dirty="0"/>
              <a:t>The four justices who signed on to Justice Stevens’ opinion would have upheld jurisdiction under plurality or Justice Kennedy's opinion </a:t>
            </a:r>
          </a:p>
        </p:txBody>
      </p:sp>
    </p:spTree>
    <p:extLst>
      <p:ext uri="{BB962C8B-B14F-4D97-AF65-F5344CB8AC3E}">
        <p14:creationId xmlns:p14="http://schemas.microsoft.com/office/powerpoint/2010/main" val="4117565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3352800" y="990600"/>
            <a:ext cx="5486400" cy="369332"/>
          </a:xfrm>
          <a:prstGeom prst="rect">
            <a:avLst/>
          </a:prstGeom>
          <a:noFill/>
          <a:ln w="9525">
            <a:noFill/>
            <a:miter lim="800000"/>
            <a:headEnd/>
            <a:tailEnd/>
          </a:ln>
          <a:effectLst/>
        </p:spPr>
        <p:txBody>
          <a:bodyPr>
            <a:spAutoFit/>
          </a:bodyPr>
          <a:lstStyle/>
          <a:p>
            <a:pPr>
              <a:spcBef>
                <a:spcPct val="50000"/>
              </a:spcBef>
            </a:pPr>
            <a:endParaRPr lang="en-US"/>
          </a:p>
        </p:txBody>
      </p:sp>
      <p:sp>
        <p:nvSpPr>
          <p:cNvPr id="2" name="Title 1"/>
          <p:cNvSpPr>
            <a:spLocks noGrp="1"/>
          </p:cNvSpPr>
          <p:nvPr>
            <p:ph type="title"/>
          </p:nvPr>
        </p:nvSpPr>
        <p:spPr/>
        <p:txBody>
          <a:bodyPr/>
          <a:lstStyle/>
          <a:p>
            <a:r>
              <a:rPr lang="en-US" dirty="0"/>
              <a:t>JDs 2007/2008/</a:t>
            </a:r>
            <a:br>
              <a:rPr lang="en-US" dirty="0"/>
            </a:br>
            <a:r>
              <a:rPr lang="en-US" dirty="0"/>
              <a:t>2011 guidance</a:t>
            </a:r>
          </a:p>
        </p:txBody>
      </p:sp>
      <p:sp>
        <p:nvSpPr>
          <p:cNvPr id="3" name="Content Placeholder 2"/>
          <p:cNvSpPr>
            <a:spLocks noGrp="1"/>
          </p:cNvSpPr>
          <p:nvPr>
            <p:ph idx="1"/>
          </p:nvPr>
        </p:nvSpPr>
        <p:spPr/>
        <p:txBody>
          <a:bodyPr>
            <a:normAutofit/>
          </a:bodyPr>
          <a:lstStyle/>
          <a:p>
            <a:pPr marL="0" indent="0">
              <a:buNone/>
            </a:pPr>
            <a:r>
              <a:rPr lang="en-US" dirty="0"/>
              <a:t>EPA and USACE will continue to assert jurisdiction over:</a:t>
            </a:r>
          </a:p>
          <a:p>
            <a:r>
              <a:rPr lang="en-US" dirty="0"/>
              <a:t>  Traditional navigable waters (TNW)</a:t>
            </a:r>
          </a:p>
          <a:p>
            <a:r>
              <a:rPr lang="en-US" dirty="0"/>
              <a:t>  Wetlands adjacent to TNWs</a:t>
            </a:r>
          </a:p>
          <a:p>
            <a:r>
              <a:rPr lang="en-US" dirty="0"/>
              <a:t>  Non-navigable tributaries of TNWs that are relatively  permanent waters (RPW)</a:t>
            </a:r>
          </a:p>
          <a:p>
            <a:r>
              <a:rPr lang="en-US" dirty="0"/>
              <a:t>  Wetlands that abut RPWs</a:t>
            </a:r>
          </a:p>
          <a:p>
            <a:pPr marL="0" indent="0">
              <a:buNone/>
            </a:pPr>
            <a:r>
              <a:rPr lang="en-US" dirty="0"/>
              <a:t>EPA and USACE will decide jurisdiction based on a fact-specific analysis to determine if a “significant nexus” with a TNW is present for all:</a:t>
            </a:r>
          </a:p>
          <a:p>
            <a:r>
              <a:rPr lang="en-US" dirty="0"/>
              <a:t> Non-navigable tributaries that do not exhibit relatively permanent flows (non-RPW)</a:t>
            </a:r>
          </a:p>
          <a:p>
            <a:r>
              <a:rPr lang="en-US" dirty="0"/>
              <a:t> Adjacent/abutting wetlands to these non-RPW  tributaries</a:t>
            </a:r>
          </a:p>
          <a:p>
            <a:pPr marL="0" indent="0">
              <a:buNone/>
            </a:pPr>
            <a:endParaRPr lang="en-US" dirty="0"/>
          </a:p>
        </p:txBody>
      </p:sp>
    </p:spTree>
    <p:extLst>
      <p:ext uri="{BB962C8B-B14F-4D97-AF65-F5344CB8AC3E}">
        <p14:creationId xmlns:p14="http://schemas.microsoft.com/office/powerpoint/2010/main" val="1228988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nexus with a TNW</a:t>
            </a:r>
          </a:p>
        </p:txBody>
      </p:sp>
      <p:sp>
        <p:nvSpPr>
          <p:cNvPr id="3" name="Content Placeholder 2"/>
          <p:cNvSpPr>
            <a:spLocks noGrp="1"/>
          </p:cNvSpPr>
          <p:nvPr>
            <p:ph idx="1"/>
          </p:nvPr>
        </p:nvSpPr>
        <p:spPr/>
        <p:txBody>
          <a:bodyPr/>
          <a:lstStyle/>
          <a:p>
            <a:r>
              <a:rPr lang="en-US" dirty="0"/>
              <a:t>Determined by the presence of a:</a:t>
            </a:r>
            <a:br>
              <a:rPr lang="en-US" dirty="0"/>
            </a:br>
            <a:r>
              <a:rPr lang="en-US" dirty="0"/>
              <a:t>– Chemical connection</a:t>
            </a:r>
            <a:br>
              <a:rPr lang="en-US" dirty="0"/>
            </a:br>
            <a:r>
              <a:rPr lang="en-US" dirty="0"/>
              <a:t>– Biological connection</a:t>
            </a:r>
            <a:br>
              <a:rPr lang="en-US" dirty="0"/>
            </a:br>
            <a:r>
              <a:rPr lang="en-US" dirty="0"/>
              <a:t>– Physical connection</a:t>
            </a:r>
            <a:br>
              <a:rPr lang="en-US" dirty="0"/>
            </a:br>
            <a:r>
              <a:rPr lang="en-US" dirty="0"/>
              <a:t>– Historical connection</a:t>
            </a:r>
          </a:p>
          <a:p>
            <a:r>
              <a:rPr lang="en-US" dirty="0"/>
              <a:t>Includes consideration of hydrologic and ecologic factors</a:t>
            </a:r>
          </a:p>
          <a:p>
            <a:r>
              <a:rPr lang="en-US" dirty="0"/>
              <a:t>A significant nexus is defined as</a:t>
            </a:r>
            <a:br>
              <a:rPr lang="en-US" dirty="0"/>
            </a:br>
            <a:r>
              <a:rPr lang="en-US" dirty="0"/>
              <a:t>“more than a speculative or insubstantial connection”</a:t>
            </a:r>
          </a:p>
          <a:p>
            <a:pPr marL="0" indent="0">
              <a:buNone/>
            </a:pPr>
            <a:r>
              <a:rPr lang="en-US" dirty="0"/>
              <a:t>Important Definitions:</a:t>
            </a:r>
          </a:p>
          <a:p>
            <a:r>
              <a:rPr lang="en-US" dirty="0"/>
              <a:t>Abutting – having a shared boundary (i.e., continuous surface connection)</a:t>
            </a:r>
          </a:p>
          <a:p>
            <a:r>
              <a:rPr lang="en-US" dirty="0"/>
              <a:t>Adjacent – “bordering, contiguous, or neighboring.”</a:t>
            </a:r>
          </a:p>
          <a:p>
            <a:endParaRPr lang="en-US" dirty="0"/>
          </a:p>
          <a:p>
            <a:endParaRPr lang="en-US" dirty="0"/>
          </a:p>
        </p:txBody>
      </p:sp>
    </p:spTree>
    <p:extLst>
      <p:ext uri="{BB962C8B-B14F-4D97-AF65-F5344CB8AC3E}">
        <p14:creationId xmlns:p14="http://schemas.microsoft.com/office/powerpoint/2010/main" val="3640132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Wetlands adjacent to RPW </a:t>
            </a:r>
            <a:br>
              <a:rPr lang="en-US" dirty="0"/>
            </a:br>
            <a:r>
              <a:rPr lang="en-US" dirty="0"/>
              <a:t>flowing into TNW </a:t>
            </a:r>
          </a:p>
        </p:txBody>
      </p:sp>
      <p:pic>
        <p:nvPicPr>
          <p:cNvPr id="43012" name="Picture 4"/>
          <p:cNvPicPr>
            <a:picLocks noGrp="1" noChangeAspect="1" noChangeArrowheads="1"/>
          </p:cNvPicPr>
          <p:nvPr>
            <p:ph idx="1"/>
          </p:nvPr>
        </p:nvPicPr>
        <p:blipFill>
          <a:blip r:embed="rId2" cstate="print"/>
          <a:stretch>
            <a:fillRect/>
          </a:stretch>
        </p:blipFill>
        <p:spPr bwMode="auto">
          <a:xfrm>
            <a:off x="5722875" y="644324"/>
            <a:ext cx="6232650" cy="5121275"/>
          </a:xfrm>
          <a:noFill/>
          <a:ln>
            <a:miter lim="800000"/>
            <a:headEnd/>
            <a:tailEnd/>
          </a:ln>
        </p:spPr>
      </p:pic>
      <p:pic>
        <p:nvPicPr>
          <p:cNvPr id="43013" name="Picture 5"/>
          <p:cNvPicPr>
            <a:picLocks noChangeAspect="1" noChangeArrowheads="1"/>
          </p:cNvPicPr>
          <p:nvPr/>
        </p:nvPicPr>
        <p:blipFill>
          <a:blip r:embed="rId3" cstate="print"/>
          <a:srcRect/>
          <a:stretch>
            <a:fillRect/>
          </a:stretch>
        </p:blipFill>
        <p:spPr bwMode="auto">
          <a:xfrm>
            <a:off x="2878137" y="1683328"/>
            <a:ext cx="4360863" cy="4422775"/>
          </a:xfrm>
          <a:prstGeom prst="rect">
            <a:avLst/>
          </a:prstGeom>
          <a:noFill/>
          <a:ln w="9525">
            <a:noFill/>
            <a:miter lim="800000"/>
            <a:headEnd/>
            <a:tailEnd/>
          </a:ln>
          <a:effectLst/>
        </p:spPr>
      </p:pic>
      <p:sp>
        <p:nvSpPr>
          <p:cNvPr id="43015" name="Text Box 7"/>
          <p:cNvSpPr txBox="1">
            <a:spLocks noChangeArrowheads="1"/>
          </p:cNvSpPr>
          <p:nvPr/>
        </p:nvSpPr>
        <p:spPr bwMode="auto">
          <a:xfrm>
            <a:off x="7239000" y="5638801"/>
            <a:ext cx="3200400" cy="244475"/>
          </a:xfrm>
          <a:prstGeom prst="rect">
            <a:avLst/>
          </a:prstGeom>
          <a:noFill/>
          <a:ln w="9525">
            <a:noFill/>
            <a:miter lim="800000"/>
            <a:headEnd/>
            <a:tailEnd/>
          </a:ln>
          <a:effectLst/>
        </p:spPr>
        <p:txBody>
          <a:bodyPr>
            <a:spAutoFit/>
          </a:bodyPr>
          <a:lstStyle/>
          <a:p>
            <a:pPr>
              <a:spcBef>
                <a:spcPct val="50000"/>
              </a:spcBef>
            </a:pPr>
            <a:r>
              <a:rPr lang="en-US" sz="1000" i="1">
                <a:solidFill>
                  <a:srgbClr val="FFFFCC"/>
                </a:solidFill>
              </a:rPr>
              <a:t>Images from Smith Hartvigsen Attorneys at Law</a:t>
            </a:r>
          </a:p>
        </p:txBody>
      </p:sp>
      <p:sp>
        <p:nvSpPr>
          <p:cNvPr id="43016" name="Text Box 8"/>
          <p:cNvSpPr txBox="1">
            <a:spLocks noChangeArrowheads="1"/>
          </p:cNvSpPr>
          <p:nvPr/>
        </p:nvSpPr>
        <p:spPr bwMode="auto">
          <a:xfrm>
            <a:off x="6096000" y="5029201"/>
            <a:ext cx="3048000" cy="646331"/>
          </a:xfrm>
          <a:prstGeom prst="rect">
            <a:avLst/>
          </a:prstGeom>
          <a:solidFill>
            <a:schemeClr val="bg1"/>
          </a:solidFill>
          <a:ln w="9525">
            <a:noFill/>
            <a:miter lim="800000"/>
            <a:headEnd/>
            <a:tailEnd/>
          </a:ln>
          <a:effectLst/>
        </p:spPr>
        <p:txBody>
          <a:bodyPr>
            <a:spAutoFit/>
          </a:bodyPr>
          <a:lstStyle/>
          <a:p>
            <a:pPr>
              <a:spcBef>
                <a:spcPct val="50000"/>
              </a:spcBef>
            </a:pPr>
            <a:r>
              <a:rPr lang="en-US" dirty="0">
                <a:latin typeface="Times New Roman" panose="02020603050405020304" pitchFamily="18" charset="0"/>
                <a:cs typeface="Times New Roman" panose="02020603050405020304" pitchFamily="18" charset="0"/>
              </a:rPr>
              <a:t>Both areas jurisdictional by significant nexus test</a:t>
            </a:r>
          </a:p>
        </p:txBody>
      </p:sp>
    </p:spTree>
    <p:extLst>
      <p:ext uri="{BB962C8B-B14F-4D97-AF65-F5344CB8AC3E}">
        <p14:creationId xmlns:p14="http://schemas.microsoft.com/office/powerpoint/2010/main" val="443925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2209800" y="1600200"/>
            <a:ext cx="7391400" cy="3048000"/>
          </a:xfrm>
          <a:prstGeom prst="rect">
            <a:avLst/>
          </a:prstGeom>
          <a:noFill/>
          <a:ln w="9525">
            <a:noFill/>
            <a:miter lim="800000"/>
            <a:headEnd/>
            <a:tailEnd/>
          </a:ln>
          <a:effectLst/>
        </p:spPr>
        <p:txBody>
          <a:bodyPr lIns="92075" tIns="46038" rIns="92075" bIns="46038"/>
          <a:lstStyle/>
          <a:p>
            <a:pPr marL="342900" indent="-342900">
              <a:spcBef>
                <a:spcPct val="20000"/>
              </a:spcBef>
            </a:pPr>
            <a:endParaRPr lang="en-US" sz="2800">
              <a:solidFill>
                <a:srgbClr val="FFFFCC"/>
              </a:solidFill>
            </a:endParaRPr>
          </a:p>
          <a:p>
            <a:pPr marL="342900" indent="-342900">
              <a:spcBef>
                <a:spcPct val="20000"/>
              </a:spcBef>
            </a:pPr>
            <a:endParaRPr lang="en-US" sz="2800">
              <a:solidFill>
                <a:srgbClr val="FFFFCC"/>
              </a:solidFill>
            </a:endParaRPr>
          </a:p>
          <a:p>
            <a:pPr marL="342900" indent="-342900">
              <a:spcBef>
                <a:spcPct val="20000"/>
              </a:spcBef>
            </a:pPr>
            <a:endParaRPr lang="en-US" sz="2800">
              <a:solidFill>
                <a:srgbClr val="FFFFCC"/>
              </a:solidFill>
            </a:endParaRPr>
          </a:p>
        </p:txBody>
      </p:sp>
      <p:sp>
        <p:nvSpPr>
          <p:cNvPr id="54303" name="Line 31"/>
          <p:cNvSpPr>
            <a:spLocks noChangeShapeType="1"/>
          </p:cNvSpPr>
          <p:nvPr/>
        </p:nvSpPr>
        <p:spPr bwMode="auto">
          <a:xfrm flipV="1">
            <a:off x="5538282" y="4508500"/>
            <a:ext cx="2057400" cy="0"/>
          </a:xfrm>
          <a:prstGeom prst="line">
            <a:avLst/>
          </a:prstGeom>
          <a:noFill/>
          <a:ln w="25400">
            <a:solidFill>
              <a:srgbClr val="CCFFFF"/>
            </a:solidFill>
            <a:round/>
            <a:headEnd/>
            <a:tailEnd type="triangle" w="lg" len="lg"/>
          </a:ln>
          <a:effectLst/>
        </p:spPr>
        <p:txBody>
          <a:bodyPr/>
          <a:lstStyle/>
          <a:p>
            <a:endParaRPr lang="en-US"/>
          </a:p>
        </p:txBody>
      </p:sp>
      <p:sp>
        <p:nvSpPr>
          <p:cNvPr id="54318" name="Text Box 46"/>
          <p:cNvSpPr txBox="1">
            <a:spLocks noChangeArrowheads="1"/>
          </p:cNvSpPr>
          <p:nvPr/>
        </p:nvSpPr>
        <p:spPr bwMode="auto">
          <a:xfrm>
            <a:off x="3557082" y="3822700"/>
            <a:ext cx="3200400" cy="825500"/>
          </a:xfrm>
          <a:prstGeom prst="rect">
            <a:avLst/>
          </a:prstGeom>
          <a:noFill/>
          <a:ln w="9525">
            <a:noFill/>
            <a:miter lim="800000"/>
            <a:headEnd/>
            <a:tailEnd/>
          </a:ln>
          <a:effectLst/>
        </p:spPr>
        <p:txBody>
          <a:bodyPr>
            <a:spAutoFit/>
          </a:bodyPr>
          <a:lstStyle/>
          <a:p>
            <a:pPr>
              <a:spcBef>
                <a:spcPct val="50000"/>
              </a:spcBef>
            </a:pPr>
            <a:r>
              <a:rPr lang="en-US" sz="1600" dirty="0">
                <a:latin typeface="Times New Roman" panose="02020603050405020304" pitchFamily="18" charset="0"/>
                <a:cs typeface="Times New Roman" panose="02020603050405020304" pitchFamily="18" charset="0"/>
              </a:rPr>
              <a:t>District sends opinion to USACE HQ and USEPA for final approval or rejects opinion</a:t>
            </a:r>
          </a:p>
        </p:txBody>
      </p:sp>
      <p:sp>
        <p:nvSpPr>
          <p:cNvPr id="54319" name="Line 47"/>
          <p:cNvSpPr>
            <a:spLocks noChangeShapeType="1"/>
          </p:cNvSpPr>
          <p:nvPr/>
        </p:nvSpPr>
        <p:spPr bwMode="auto">
          <a:xfrm flipV="1">
            <a:off x="8814882" y="2679700"/>
            <a:ext cx="0" cy="1447800"/>
          </a:xfrm>
          <a:prstGeom prst="line">
            <a:avLst/>
          </a:prstGeom>
          <a:noFill/>
          <a:ln w="25400">
            <a:solidFill>
              <a:srgbClr val="FF9900"/>
            </a:solidFill>
            <a:round/>
            <a:headEnd/>
            <a:tailEnd type="triangle" w="lg" len="lg"/>
          </a:ln>
          <a:effectLst/>
        </p:spPr>
        <p:txBody>
          <a:bodyPr/>
          <a:lstStyle/>
          <a:p>
            <a:endParaRPr lang="en-US"/>
          </a:p>
        </p:txBody>
      </p:sp>
      <p:sp>
        <p:nvSpPr>
          <p:cNvPr id="54341" name="AutoShape 69"/>
          <p:cNvSpPr>
            <a:spLocks noChangeArrowheads="1"/>
          </p:cNvSpPr>
          <p:nvPr/>
        </p:nvSpPr>
        <p:spPr bwMode="auto">
          <a:xfrm rot="-321349" flipH="1" flipV="1">
            <a:off x="5081082" y="4224338"/>
            <a:ext cx="3200400" cy="1752600"/>
          </a:xfrm>
          <a:custGeom>
            <a:avLst/>
            <a:gdLst>
              <a:gd name="G0" fmla="+- 813229 0 0"/>
              <a:gd name="G1" fmla="+- -11796480 0 0"/>
              <a:gd name="G2" fmla="+- 813229 0 -11796480"/>
              <a:gd name="G3" fmla="+- 10800 0 0"/>
              <a:gd name="G4" fmla="+- 0 0 813229"/>
              <a:gd name="T0" fmla="*/ 360 256 1"/>
              <a:gd name="T1" fmla="*/ 0 256 1"/>
              <a:gd name="G5" fmla="+- G2 T0 T1"/>
              <a:gd name="G6" fmla="?: G2 G2 G5"/>
              <a:gd name="G7" fmla="+- 0 0 G6"/>
              <a:gd name="G8" fmla="+- 8292 0 0"/>
              <a:gd name="G9" fmla="+- 0 0 -11796480"/>
              <a:gd name="G10" fmla="+- 8292 0 2700"/>
              <a:gd name="G11" fmla="cos G10 813229"/>
              <a:gd name="G12" fmla="sin G10 813229"/>
              <a:gd name="G13" fmla="cos 13500 813229"/>
              <a:gd name="G14" fmla="sin 13500 813229"/>
              <a:gd name="G15" fmla="+- G11 10800 0"/>
              <a:gd name="G16" fmla="+- G12 10800 0"/>
              <a:gd name="G17" fmla="+- G13 10800 0"/>
              <a:gd name="G18" fmla="+- G14 10800 0"/>
              <a:gd name="G19" fmla="*/ 8292 1 2"/>
              <a:gd name="G20" fmla="+- G19 5400 0"/>
              <a:gd name="G21" fmla="cos G20 813229"/>
              <a:gd name="G22" fmla="sin G20 813229"/>
              <a:gd name="G23" fmla="+- G21 10800 0"/>
              <a:gd name="G24" fmla="+- G12 G23 G22"/>
              <a:gd name="G25" fmla="+- G22 G23 G11"/>
              <a:gd name="G26" fmla="cos 10800 813229"/>
              <a:gd name="G27" fmla="sin 10800 813229"/>
              <a:gd name="G28" fmla="cos 8292 813229"/>
              <a:gd name="G29" fmla="sin 8292 813229"/>
              <a:gd name="G30" fmla="+- G26 10800 0"/>
              <a:gd name="G31" fmla="+- G27 10800 0"/>
              <a:gd name="G32" fmla="+- G28 10800 0"/>
              <a:gd name="G33" fmla="+- G29 10800 0"/>
              <a:gd name="G34" fmla="+- G19 5400 0"/>
              <a:gd name="G35" fmla="cos G34 -11796480"/>
              <a:gd name="G36" fmla="sin G34 -11796480"/>
              <a:gd name="G37" fmla="+/ -11796480 813229 2"/>
              <a:gd name="T2" fmla="*/ 180 256 1"/>
              <a:gd name="T3" fmla="*/ 0 256 1"/>
              <a:gd name="G38" fmla="+- G37 T2 T3"/>
              <a:gd name="G39" fmla="?: G2 G37 G38"/>
              <a:gd name="G40" fmla="cos 10800 G39"/>
              <a:gd name="G41" fmla="sin 10800 G39"/>
              <a:gd name="G42" fmla="cos 8292 G39"/>
              <a:gd name="G43" fmla="sin 8292 G39"/>
              <a:gd name="G44" fmla="+- G40 10800 0"/>
              <a:gd name="G45" fmla="+- G41 10800 0"/>
              <a:gd name="G46" fmla="+- G42 10800 0"/>
              <a:gd name="G47" fmla="+- G43 10800 0"/>
              <a:gd name="G48" fmla="+- G35 10800 0"/>
              <a:gd name="G49" fmla="+- G36 10800 0"/>
              <a:gd name="T4" fmla="*/ 11967 w 21600"/>
              <a:gd name="T5" fmla="*/ 63 h 21600"/>
              <a:gd name="T6" fmla="*/ 1254 w 21600"/>
              <a:gd name="T7" fmla="*/ 10800 h 21600"/>
              <a:gd name="T8" fmla="*/ 11696 w 21600"/>
              <a:gd name="T9" fmla="*/ 2556 h 21600"/>
              <a:gd name="T10" fmla="*/ 23984 w 21600"/>
              <a:gd name="T11" fmla="*/ 13700 h 21600"/>
              <a:gd name="T12" fmla="*/ 19272 w 21600"/>
              <a:gd name="T13" fmla="*/ 16712 h 21600"/>
              <a:gd name="T14" fmla="*/ 16261 w 21600"/>
              <a:gd name="T15" fmla="*/ 1200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898" y="12581"/>
                </a:moveTo>
                <a:cubicBezTo>
                  <a:pt x="19027" y="11996"/>
                  <a:pt x="19092" y="11399"/>
                  <a:pt x="19092" y="10800"/>
                </a:cubicBezTo>
                <a:cubicBezTo>
                  <a:pt x="19092" y="6220"/>
                  <a:pt x="15379" y="2508"/>
                  <a:pt x="10800" y="2508"/>
                </a:cubicBezTo>
                <a:cubicBezTo>
                  <a:pt x="6220" y="2508"/>
                  <a:pt x="2508" y="6220"/>
                  <a:pt x="2508" y="10800"/>
                </a:cubicBezTo>
                <a:lnTo>
                  <a:pt x="0" y="10800"/>
                </a:lnTo>
                <a:cubicBezTo>
                  <a:pt x="0" y="4835"/>
                  <a:pt x="4835" y="0"/>
                  <a:pt x="10800" y="0"/>
                </a:cubicBezTo>
                <a:cubicBezTo>
                  <a:pt x="16764" y="0"/>
                  <a:pt x="21600" y="4835"/>
                  <a:pt x="21600" y="10800"/>
                </a:cubicBezTo>
                <a:cubicBezTo>
                  <a:pt x="21600" y="11580"/>
                  <a:pt x="21515" y="12358"/>
                  <a:pt x="21347" y="13120"/>
                </a:cubicBezTo>
                <a:lnTo>
                  <a:pt x="23984" y="13700"/>
                </a:lnTo>
                <a:lnTo>
                  <a:pt x="19272" y="16712"/>
                </a:lnTo>
                <a:lnTo>
                  <a:pt x="16261" y="12001"/>
                </a:lnTo>
                <a:lnTo>
                  <a:pt x="18898" y="12581"/>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54342" name="Text Box 70"/>
          <p:cNvSpPr txBox="1">
            <a:spLocks noChangeArrowheads="1"/>
          </p:cNvSpPr>
          <p:nvPr/>
        </p:nvSpPr>
        <p:spPr bwMode="auto">
          <a:xfrm>
            <a:off x="3557082" y="1765301"/>
            <a:ext cx="2590800" cy="1069975"/>
          </a:xfrm>
          <a:prstGeom prst="rect">
            <a:avLst/>
          </a:prstGeom>
          <a:noFill/>
          <a:ln w="9525">
            <a:noFill/>
            <a:miter lim="800000"/>
            <a:headEnd/>
            <a:tailEnd/>
          </a:ln>
          <a:effectLst/>
        </p:spPr>
        <p:txBody>
          <a:bodyPr>
            <a:spAutoFit/>
          </a:bodyPr>
          <a:lstStyle/>
          <a:p>
            <a:pPr>
              <a:spcBef>
                <a:spcPct val="50000"/>
              </a:spcBef>
            </a:pPr>
            <a:r>
              <a:rPr lang="en-US" sz="1600" dirty="0">
                <a:latin typeface="Times New Roman" panose="02020603050405020304" pitchFamily="18" charset="0"/>
                <a:cs typeface="Times New Roman" panose="02020603050405020304" pitchFamily="18" charset="0"/>
              </a:rPr>
              <a:t>Owner Agent collects data, prepares and submits delineation with professional opinion</a:t>
            </a:r>
          </a:p>
        </p:txBody>
      </p:sp>
      <p:sp>
        <p:nvSpPr>
          <p:cNvPr id="54343" name="AutoShape 71"/>
          <p:cNvSpPr>
            <a:spLocks noChangeArrowheads="1"/>
          </p:cNvSpPr>
          <p:nvPr/>
        </p:nvSpPr>
        <p:spPr bwMode="auto">
          <a:xfrm rot="10800000" flipH="1" flipV="1">
            <a:off x="5233483" y="927100"/>
            <a:ext cx="2532063" cy="1676400"/>
          </a:xfrm>
          <a:custGeom>
            <a:avLst/>
            <a:gdLst>
              <a:gd name="G0" fmla="+- -86175 0 0"/>
              <a:gd name="G1" fmla="+- -11796480 0 0"/>
              <a:gd name="G2" fmla="+- -86175 0 -11796480"/>
              <a:gd name="G3" fmla="+- 10800 0 0"/>
              <a:gd name="G4" fmla="+- 0 0 -86175"/>
              <a:gd name="T0" fmla="*/ 360 256 1"/>
              <a:gd name="T1" fmla="*/ 0 256 1"/>
              <a:gd name="G5" fmla="+- G2 T0 T1"/>
              <a:gd name="G6" fmla="?: G2 G2 G5"/>
              <a:gd name="G7" fmla="+- 0 0 G6"/>
              <a:gd name="G8" fmla="+- 8933 0 0"/>
              <a:gd name="G9" fmla="+- 0 0 -11796480"/>
              <a:gd name="G10" fmla="+- 8933 0 2700"/>
              <a:gd name="G11" fmla="cos G10 -86175"/>
              <a:gd name="G12" fmla="sin G10 -86175"/>
              <a:gd name="G13" fmla="cos 13500 -86175"/>
              <a:gd name="G14" fmla="sin 13500 -86175"/>
              <a:gd name="G15" fmla="+- G11 10800 0"/>
              <a:gd name="G16" fmla="+- G12 10800 0"/>
              <a:gd name="G17" fmla="+- G13 10800 0"/>
              <a:gd name="G18" fmla="+- G14 10800 0"/>
              <a:gd name="G19" fmla="*/ 8933 1 2"/>
              <a:gd name="G20" fmla="+- G19 5400 0"/>
              <a:gd name="G21" fmla="cos G20 -86175"/>
              <a:gd name="G22" fmla="sin G20 -86175"/>
              <a:gd name="G23" fmla="+- G21 10800 0"/>
              <a:gd name="G24" fmla="+- G12 G23 G22"/>
              <a:gd name="G25" fmla="+- G22 G23 G11"/>
              <a:gd name="G26" fmla="cos 10800 -86175"/>
              <a:gd name="G27" fmla="sin 10800 -86175"/>
              <a:gd name="G28" fmla="cos 8933 -86175"/>
              <a:gd name="G29" fmla="sin 8933 -86175"/>
              <a:gd name="G30" fmla="+- G26 10800 0"/>
              <a:gd name="G31" fmla="+- G27 10800 0"/>
              <a:gd name="G32" fmla="+- G28 10800 0"/>
              <a:gd name="G33" fmla="+- G29 10800 0"/>
              <a:gd name="G34" fmla="+- G19 5400 0"/>
              <a:gd name="G35" fmla="cos G34 -11796480"/>
              <a:gd name="G36" fmla="sin G34 -11796480"/>
              <a:gd name="G37" fmla="+/ -11796480 -86175 2"/>
              <a:gd name="T2" fmla="*/ 180 256 1"/>
              <a:gd name="T3" fmla="*/ 0 256 1"/>
              <a:gd name="G38" fmla="+- G37 T2 T3"/>
              <a:gd name="G39" fmla="?: G2 G37 G38"/>
              <a:gd name="G40" fmla="cos 10800 G39"/>
              <a:gd name="G41" fmla="sin 10800 G39"/>
              <a:gd name="G42" fmla="cos 8933 G39"/>
              <a:gd name="G43" fmla="sin 8933 G39"/>
              <a:gd name="G44" fmla="+- G40 10800 0"/>
              <a:gd name="G45" fmla="+- G41 10800 0"/>
              <a:gd name="G46" fmla="+- G42 10800 0"/>
              <a:gd name="G47" fmla="+- G43 10800 0"/>
              <a:gd name="G48" fmla="+- G35 10800 0"/>
              <a:gd name="G49" fmla="+- G36 10800 0"/>
              <a:gd name="T4" fmla="*/ 10676 w 21600"/>
              <a:gd name="T5" fmla="*/ 0 h 21600"/>
              <a:gd name="T6" fmla="*/ 933 w 21600"/>
              <a:gd name="T7" fmla="*/ 10800 h 21600"/>
              <a:gd name="T8" fmla="*/ 10697 w 21600"/>
              <a:gd name="T9" fmla="*/ 1867 h 21600"/>
              <a:gd name="T10" fmla="*/ 24296 w 21600"/>
              <a:gd name="T11" fmla="*/ 10490 h 21600"/>
              <a:gd name="T12" fmla="*/ 20747 w 21600"/>
              <a:gd name="T13" fmla="*/ 14206 h 21600"/>
              <a:gd name="T14" fmla="*/ 17031 w 21600"/>
              <a:gd name="T15" fmla="*/ 106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730" y="10595"/>
                </a:moveTo>
                <a:cubicBezTo>
                  <a:pt x="19619" y="5742"/>
                  <a:pt x="15653" y="1867"/>
                  <a:pt x="10800" y="1867"/>
                </a:cubicBezTo>
                <a:cubicBezTo>
                  <a:pt x="5866" y="1867"/>
                  <a:pt x="1867" y="5866"/>
                  <a:pt x="1867" y="10800"/>
                </a:cubicBezTo>
                <a:lnTo>
                  <a:pt x="0" y="10800"/>
                </a:lnTo>
                <a:cubicBezTo>
                  <a:pt x="0" y="4835"/>
                  <a:pt x="4835" y="0"/>
                  <a:pt x="10800" y="0"/>
                </a:cubicBezTo>
                <a:cubicBezTo>
                  <a:pt x="16668" y="0"/>
                  <a:pt x="21462" y="4685"/>
                  <a:pt x="21597" y="10552"/>
                </a:cubicBezTo>
                <a:lnTo>
                  <a:pt x="24296" y="10490"/>
                </a:lnTo>
                <a:lnTo>
                  <a:pt x="20747" y="14206"/>
                </a:lnTo>
                <a:lnTo>
                  <a:pt x="17031" y="10656"/>
                </a:lnTo>
                <a:lnTo>
                  <a:pt x="19730" y="10595"/>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54345" name="Text Box 73"/>
          <p:cNvSpPr txBox="1">
            <a:spLocks noChangeArrowheads="1"/>
          </p:cNvSpPr>
          <p:nvPr/>
        </p:nvSpPr>
        <p:spPr bwMode="auto">
          <a:xfrm>
            <a:off x="7748082" y="2070101"/>
            <a:ext cx="2590800" cy="581025"/>
          </a:xfrm>
          <a:prstGeom prst="rect">
            <a:avLst/>
          </a:prstGeom>
          <a:noFill/>
          <a:ln w="9525">
            <a:noFill/>
            <a:miter lim="800000"/>
            <a:headEnd/>
            <a:tailEnd/>
          </a:ln>
          <a:effectLst/>
        </p:spPr>
        <p:txBody>
          <a:bodyPr>
            <a:spAutoFit/>
          </a:bodyPr>
          <a:lstStyle/>
          <a:p>
            <a:pPr>
              <a:spcBef>
                <a:spcPct val="50000"/>
              </a:spcBef>
            </a:pPr>
            <a:r>
              <a:rPr lang="en-US" sz="1600" dirty="0">
                <a:latin typeface="Times New Roman" panose="02020603050405020304" pitchFamily="18" charset="0"/>
                <a:cs typeface="Times New Roman" panose="02020603050405020304" pitchFamily="18" charset="0"/>
              </a:rPr>
              <a:t>USACE PM reviews opinion and comments </a:t>
            </a:r>
          </a:p>
        </p:txBody>
      </p:sp>
      <p:sp>
        <p:nvSpPr>
          <p:cNvPr id="54346" name="Text Box 74"/>
          <p:cNvSpPr txBox="1">
            <a:spLocks noChangeArrowheads="1"/>
          </p:cNvSpPr>
          <p:nvPr/>
        </p:nvSpPr>
        <p:spPr bwMode="auto">
          <a:xfrm>
            <a:off x="7595682" y="4051300"/>
            <a:ext cx="2590800" cy="825500"/>
          </a:xfrm>
          <a:prstGeom prst="rect">
            <a:avLst/>
          </a:prstGeom>
          <a:noFill/>
          <a:ln w="9525">
            <a:noFill/>
            <a:miter lim="800000"/>
            <a:headEnd/>
            <a:tailEnd/>
          </a:ln>
          <a:effectLst/>
        </p:spPr>
        <p:txBody>
          <a:bodyPr>
            <a:spAutoFit/>
          </a:bodyPr>
          <a:lstStyle/>
          <a:p>
            <a:pPr>
              <a:spcBef>
                <a:spcPct val="50000"/>
              </a:spcBef>
            </a:pPr>
            <a:r>
              <a:rPr lang="en-US" sz="1600" dirty="0">
                <a:latin typeface="Times New Roman" panose="02020603050405020304" pitchFamily="18" charset="0"/>
                <a:cs typeface="Times New Roman" panose="02020603050405020304" pitchFamily="18" charset="0"/>
              </a:rPr>
              <a:t>District office reviews and accepts the opinion or returns it to the PM </a:t>
            </a:r>
          </a:p>
        </p:txBody>
      </p:sp>
      <p:sp>
        <p:nvSpPr>
          <p:cNvPr id="54347" name="Text Box 75"/>
          <p:cNvSpPr txBox="1">
            <a:spLocks noChangeArrowheads="1"/>
          </p:cNvSpPr>
          <p:nvPr/>
        </p:nvSpPr>
        <p:spPr bwMode="auto">
          <a:xfrm>
            <a:off x="5919282" y="2374901"/>
            <a:ext cx="1295400" cy="646331"/>
          </a:xfrm>
          <a:prstGeom prst="rect">
            <a:avLst/>
          </a:prstGeom>
          <a:noFill/>
          <a:ln w="9525">
            <a:noFill/>
            <a:miter lim="800000"/>
            <a:headEnd/>
            <a:tailEnd/>
          </a:ln>
          <a:effectLst/>
        </p:spPr>
        <p:txBody>
          <a:bodyPr>
            <a:spAutoFit/>
          </a:bodyPr>
          <a:lstStyle/>
          <a:p>
            <a:pPr algn="ctr">
              <a:spcBef>
                <a:spcPct val="50000"/>
              </a:spcBef>
            </a:pPr>
            <a:r>
              <a:rPr lang="en-US" sz="1200" dirty="0">
                <a:latin typeface="Times New Roman" panose="02020603050405020304" pitchFamily="18" charset="0"/>
                <a:cs typeface="Times New Roman" panose="02020603050405020304" pitchFamily="18" charset="0"/>
              </a:rPr>
              <a:t>Comments, questions, more data</a:t>
            </a:r>
          </a:p>
        </p:txBody>
      </p:sp>
      <p:sp>
        <p:nvSpPr>
          <p:cNvPr id="54348" name="Text Box 76"/>
          <p:cNvSpPr txBox="1">
            <a:spLocks noChangeArrowheads="1"/>
          </p:cNvSpPr>
          <p:nvPr/>
        </p:nvSpPr>
        <p:spPr bwMode="auto">
          <a:xfrm>
            <a:off x="7443282" y="3060701"/>
            <a:ext cx="1295400" cy="646331"/>
          </a:xfrm>
          <a:prstGeom prst="rect">
            <a:avLst/>
          </a:prstGeom>
          <a:noFill/>
          <a:ln w="9525">
            <a:noFill/>
            <a:miter lim="800000"/>
            <a:headEnd/>
            <a:tailEnd/>
          </a:ln>
          <a:effectLst/>
        </p:spPr>
        <p:txBody>
          <a:bodyPr>
            <a:spAutoFit/>
          </a:bodyPr>
          <a:lstStyle/>
          <a:p>
            <a:pPr algn="ctr">
              <a:spcBef>
                <a:spcPct val="50000"/>
              </a:spcBef>
            </a:pPr>
            <a:r>
              <a:rPr lang="en-US" sz="1200" dirty="0">
                <a:latin typeface="Times New Roman" panose="02020603050405020304" pitchFamily="18" charset="0"/>
                <a:cs typeface="Times New Roman" panose="02020603050405020304" pitchFamily="18" charset="0"/>
              </a:rPr>
              <a:t>Comments, questions, more data</a:t>
            </a:r>
          </a:p>
        </p:txBody>
      </p:sp>
      <p:sp>
        <p:nvSpPr>
          <p:cNvPr id="54349" name="AutoShape 77"/>
          <p:cNvSpPr>
            <a:spLocks noChangeArrowheads="1"/>
          </p:cNvSpPr>
          <p:nvPr/>
        </p:nvSpPr>
        <p:spPr bwMode="auto">
          <a:xfrm rot="16200000" flipH="1" flipV="1">
            <a:off x="9088923" y="2658269"/>
            <a:ext cx="2532063" cy="1676400"/>
          </a:xfrm>
          <a:custGeom>
            <a:avLst/>
            <a:gdLst>
              <a:gd name="G0" fmla="+- -86175 0 0"/>
              <a:gd name="G1" fmla="+- -11796480 0 0"/>
              <a:gd name="G2" fmla="+- -86175 0 -11796480"/>
              <a:gd name="G3" fmla="+- 10800 0 0"/>
              <a:gd name="G4" fmla="+- 0 0 -86175"/>
              <a:gd name="T0" fmla="*/ 360 256 1"/>
              <a:gd name="T1" fmla="*/ 0 256 1"/>
              <a:gd name="G5" fmla="+- G2 T0 T1"/>
              <a:gd name="G6" fmla="?: G2 G2 G5"/>
              <a:gd name="G7" fmla="+- 0 0 G6"/>
              <a:gd name="G8" fmla="+- 8933 0 0"/>
              <a:gd name="G9" fmla="+- 0 0 -11796480"/>
              <a:gd name="G10" fmla="+- 8933 0 2700"/>
              <a:gd name="G11" fmla="cos G10 -86175"/>
              <a:gd name="G12" fmla="sin G10 -86175"/>
              <a:gd name="G13" fmla="cos 13500 -86175"/>
              <a:gd name="G14" fmla="sin 13500 -86175"/>
              <a:gd name="G15" fmla="+- G11 10800 0"/>
              <a:gd name="G16" fmla="+- G12 10800 0"/>
              <a:gd name="G17" fmla="+- G13 10800 0"/>
              <a:gd name="G18" fmla="+- G14 10800 0"/>
              <a:gd name="G19" fmla="*/ 8933 1 2"/>
              <a:gd name="G20" fmla="+- G19 5400 0"/>
              <a:gd name="G21" fmla="cos G20 -86175"/>
              <a:gd name="G22" fmla="sin G20 -86175"/>
              <a:gd name="G23" fmla="+- G21 10800 0"/>
              <a:gd name="G24" fmla="+- G12 G23 G22"/>
              <a:gd name="G25" fmla="+- G22 G23 G11"/>
              <a:gd name="G26" fmla="cos 10800 -86175"/>
              <a:gd name="G27" fmla="sin 10800 -86175"/>
              <a:gd name="G28" fmla="cos 8933 -86175"/>
              <a:gd name="G29" fmla="sin 8933 -86175"/>
              <a:gd name="G30" fmla="+- G26 10800 0"/>
              <a:gd name="G31" fmla="+- G27 10800 0"/>
              <a:gd name="G32" fmla="+- G28 10800 0"/>
              <a:gd name="G33" fmla="+- G29 10800 0"/>
              <a:gd name="G34" fmla="+- G19 5400 0"/>
              <a:gd name="G35" fmla="cos G34 -11796480"/>
              <a:gd name="G36" fmla="sin G34 -11796480"/>
              <a:gd name="G37" fmla="+/ -11796480 -86175 2"/>
              <a:gd name="T2" fmla="*/ 180 256 1"/>
              <a:gd name="T3" fmla="*/ 0 256 1"/>
              <a:gd name="G38" fmla="+- G37 T2 T3"/>
              <a:gd name="G39" fmla="?: G2 G37 G38"/>
              <a:gd name="G40" fmla="cos 10800 G39"/>
              <a:gd name="G41" fmla="sin 10800 G39"/>
              <a:gd name="G42" fmla="cos 8933 G39"/>
              <a:gd name="G43" fmla="sin 8933 G39"/>
              <a:gd name="G44" fmla="+- G40 10800 0"/>
              <a:gd name="G45" fmla="+- G41 10800 0"/>
              <a:gd name="G46" fmla="+- G42 10800 0"/>
              <a:gd name="G47" fmla="+- G43 10800 0"/>
              <a:gd name="G48" fmla="+- G35 10800 0"/>
              <a:gd name="G49" fmla="+- G36 10800 0"/>
              <a:gd name="T4" fmla="*/ 10676 w 21600"/>
              <a:gd name="T5" fmla="*/ 0 h 21600"/>
              <a:gd name="T6" fmla="*/ 933 w 21600"/>
              <a:gd name="T7" fmla="*/ 10800 h 21600"/>
              <a:gd name="T8" fmla="*/ 10697 w 21600"/>
              <a:gd name="T9" fmla="*/ 1867 h 21600"/>
              <a:gd name="T10" fmla="*/ 24296 w 21600"/>
              <a:gd name="T11" fmla="*/ 10490 h 21600"/>
              <a:gd name="T12" fmla="*/ 20747 w 21600"/>
              <a:gd name="T13" fmla="*/ 14206 h 21600"/>
              <a:gd name="T14" fmla="*/ 17031 w 21600"/>
              <a:gd name="T15" fmla="*/ 1065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730" y="10595"/>
                </a:moveTo>
                <a:cubicBezTo>
                  <a:pt x="19619" y="5742"/>
                  <a:pt x="15653" y="1867"/>
                  <a:pt x="10800" y="1867"/>
                </a:cubicBezTo>
                <a:cubicBezTo>
                  <a:pt x="5866" y="1867"/>
                  <a:pt x="1867" y="5866"/>
                  <a:pt x="1867" y="10800"/>
                </a:cubicBezTo>
                <a:lnTo>
                  <a:pt x="0" y="10800"/>
                </a:lnTo>
                <a:cubicBezTo>
                  <a:pt x="0" y="4835"/>
                  <a:pt x="4835" y="0"/>
                  <a:pt x="10800" y="0"/>
                </a:cubicBezTo>
                <a:cubicBezTo>
                  <a:pt x="16668" y="0"/>
                  <a:pt x="21462" y="4685"/>
                  <a:pt x="21597" y="10552"/>
                </a:cubicBezTo>
                <a:lnTo>
                  <a:pt x="24296" y="10490"/>
                </a:lnTo>
                <a:lnTo>
                  <a:pt x="20747" y="14206"/>
                </a:lnTo>
                <a:lnTo>
                  <a:pt x="17031" y="10656"/>
                </a:lnTo>
                <a:lnTo>
                  <a:pt x="19730" y="10595"/>
                </a:lnTo>
                <a:close/>
              </a:path>
            </a:pathLst>
          </a:custGeom>
          <a:solidFill>
            <a:schemeClr val="accent1"/>
          </a:solidFill>
          <a:ln w="9525">
            <a:solidFill>
              <a:schemeClr val="tx1"/>
            </a:solidFill>
            <a:miter lim="800000"/>
            <a:headEnd/>
            <a:tailEnd/>
          </a:ln>
          <a:effectLst/>
        </p:spPr>
        <p:txBody>
          <a:bodyPr wrap="none" anchor="ctr"/>
          <a:lstStyle/>
          <a:p>
            <a:endParaRPr lang="en-US"/>
          </a:p>
        </p:txBody>
      </p:sp>
      <p:sp>
        <p:nvSpPr>
          <p:cNvPr id="15" name="Line 31"/>
          <p:cNvSpPr>
            <a:spLocks noChangeShapeType="1"/>
          </p:cNvSpPr>
          <p:nvPr/>
        </p:nvSpPr>
        <p:spPr bwMode="auto">
          <a:xfrm flipH="1" flipV="1">
            <a:off x="5919282" y="2298700"/>
            <a:ext cx="1752600" cy="0"/>
          </a:xfrm>
          <a:prstGeom prst="line">
            <a:avLst/>
          </a:prstGeom>
          <a:noFill/>
          <a:ln w="25400">
            <a:solidFill>
              <a:srgbClr val="CCFFFF"/>
            </a:solidFill>
            <a:round/>
            <a:headEnd/>
            <a:tailEnd type="triangle" w="lg" len="lg"/>
          </a:ln>
          <a:effectLst/>
        </p:spPr>
        <p:txBody>
          <a:bodyPr/>
          <a:lstStyle/>
          <a:p>
            <a:endParaRPr lang="en-US"/>
          </a:p>
        </p:txBody>
      </p:sp>
      <p:sp>
        <p:nvSpPr>
          <p:cNvPr id="2" name="Title 1"/>
          <p:cNvSpPr>
            <a:spLocks noGrp="1"/>
          </p:cNvSpPr>
          <p:nvPr>
            <p:ph type="title"/>
          </p:nvPr>
        </p:nvSpPr>
        <p:spPr/>
        <p:txBody>
          <a:bodyPr/>
          <a:lstStyle/>
          <a:p>
            <a:r>
              <a:rPr lang="en-US" dirty="0"/>
              <a:t>Significant Nexus Test</a:t>
            </a:r>
            <a:br>
              <a:rPr lang="en-US" dirty="0"/>
            </a:br>
            <a:endParaRPr lang="en-US" dirty="0"/>
          </a:p>
        </p:txBody>
      </p:sp>
    </p:spTree>
    <p:extLst>
      <p:ext uri="{BB962C8B-B14F-4D97-AF65-F5344CB8AC3E}">
        <p14:creationId xmlns:p14="http://schemas.microsoft.com/office/powerpoint/2010/main" val="1024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solidFill>
                  <a:srgbClr val="FFC000"/>
                </a:solidFill>
              </a:rPr>
              <a:t>				</a:t>
            </a:r>
            <a:r>
              <a:rPr lang="en-US" sz="4400" dirty="0">
                <a:solidFill>
                  <a:srgbClr val="FFC000"/>
                </a:solidFill>
              </a:rPr>
              <a:t>Proposed rule….</a:t>
            </a:r>
          </a:p>
        </p:txBody>
      </p:sp>
    </p:spTree>
    <p:extLst>
      <p:ext uri="{BB962C8B-B14F-4D97-AF65-F5344CB8AC3E}">
        <p14:creationId xmlns:p14="http://schemas.microsoft.com/office/powerpoint/2010/main" val="222309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4" name="Picture 3"/>
          <p:cNvPicPr>
            <a:picLocks noChangeAspect="1"/>
          </p:cNvPicPr>
          <p:nvPr/>
        </p:nvPicPr>
        <p:blipFill>
          <a:blip r:embed="rId2"/>
          <a:stretch>
            <a:fillRect/>
          </a:stretch>
        </p:blipFill>
        <p:spPr>
          <a:xfrm>
            <a:off x="3739145" y="1366849"/>
            <a:ext cx="7260965" cy="4115157"/>
          </a:xfrm>
          <a:prstGeom prst="rect">
            <a:avLst/>
          </a:prstGeom>
        </p:spPr>
      </p:pic>
    </p:spTree>
    <p:extLst>
      <p:ext uri="{BB962C8B-B14F-4D97-AF65-F5344CB8AC3E}">
        <p14:creationId xmlns:p14="http://schemas.microsoft.com/office/powerpoint/2010/main" val="272887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p:sp>
        <p:nvSpPr>
          <p:cNvPr id="3" name="Content Placeholder 2"/>
          <p:cNvSpPr>
            <a:spLocks noGrp="1"/>
          </p:cNvSpPr>
          <p:nvPr>
            <p:ph idx="1"/>
          </p:nvPr>
        </p:nvSpPr>
        <p:spPr>
          <a:xfrm>
            <a:off x="3689446" y="604380"/>
            <a:ext cx="7315200" cy="5120640"/>
          </a:xfrm>
        </p:spPr>
        <p:txBody>
          <a:bodyPr/>
          <a:lstStyle/>
          <a:p>
            <a:pPr marL="0" indent="0">
              <a:buNone/>
            </a:pPr>
            <a:r>
              <a:rPr lang="en-US" dirty="0">
                <a:hlinkClick r:id="rId2"/>
              </a:rPr>
              <a:t>http://www.indexmundi.com/facts/indicators/SI.POV.GINI/compare#country=si:es:ch:tg:us:uz</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4407091" y="1475331"/>
            <a:ext cx="5879910" cy="5007111"/>
          </a:xfrm>
          <a:prstGeom prst="rect">
            <a:avLst/>
          </a:prstGeom>
        </p:spPr>
      </p:pic>
    </p:spTree>
    <p:extLst>
      <p:ext uri="{BB962C8B-B14F-4D97-AF65-F5344CB8AC3E}">
        <p14:creationId xmlns:p14="http://schemas.microsoft.com/office/powerpoint/2010/main" val="4040570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a:t>
            </a:r>
            <a:br>
              <a:rPr lang="en-US" dirty="0"/>
            </a:br>
            <a:r>
              <a:rPr lang="en-US" sz="1400" dirty="0"/>
              <a:t>(From Investopedia</a:t>
            </a:r>
            <a:br>
              <a:rPr lang="en-US" sz="1400" dirty="0"/>
            </a:br>
            <a:r>
              <a:rPr lang="en-US" sz="1400" dirty="0"/>
              <a:t>http://www.investopedia.com/ask/answers/199.asp</a:t>
            </a:r>
            <a:r>
              <a:rPr lang="en-US" sz="1400" dirty="0"/>
              <a:t>)</a:t>
            </a:r>
          </a:p>
        </p:txBody>
      </p:sp>
      <p:sp>
        <p:nvSpPr>
          <p:cNvPr id="3" name="Content Placeholder 2"/>
          <p:cNvSpPr>
            <a:spLocks noGrp="1"/>
          </p:cNvSpPr>
          <p:nvPr>
            <p:ph idx="1"/>
          </p:nvPr>
        </p:nvSpPr>
        <p:spPr/>
        <p:txBody>
          <a:bodyPr>
            <a:normAutofit/>
          </a:bodyPr>
          <a:lstStyle/>
          <a:p>
            <a:r>
              <a:rPr lang="en-US" dirty="0"/>
              <a:t>The gross domestic product (GDP) is one of the primary indicators used to gauge the </a:t>
            </a:r>
            <a:r>
              <a:rPr lang="en-US" b="1" dirty="0"/>
              <a:t>health of a country's economy</a:t>
            </a:r>
            <a:r>
              <a:rPr lang="en-US" dirty="0"/>
              <a:t>. It represents the </a:t>
            </a:r>
            <a:r>
              <a:rPr lang="en-US" b="1" dirty="0"/>
              <a:t>total dollar value of all goods and services produced over a specific time period</a:t>
            </a:r>
            <a:r>
              <a:rPr lang="en-US" dirty="0"/>
              <a:t>; you can think of it as the size of the economy. </a:t>
            </a:r>
          </a:p>
          <a:p>
            <a:pPr marL="0" indent="0">
              <a:buNone/>
            </a:pPr>
            <a:endParaRPr lang="en-US" dirty="0"/>
          </a:p>
          <a:p>
            <a:r>
              <a:rPr lang="en-US" dirty="0"/>
              <a:t>Measuring GDP is complicated (which is why we leave it to the economists), but at its most basic, the calculation can be done in one of two ways: either by adding up what everyone earned in a year (income approach), or by adding up what everyone spent (expenditure method). Logically, both measures should arrive at roughly the same total.</a:t>
            </a:r>
          </a:p>
        </p:txBody>
      </p:sp>
    </p:spTree>
    <p:extLst>
      <p:ext uri="{BB962C8B-B14F-4D97-AF65-F5344CB8AC3E}">
        <p14:creationId xmlns:p14="http://schemas.microsoft.com/office/powerpoint/2010/main" val="366500720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7018</TotalTime>
  <Words>2899</Words>
  <Application>Microsoft Office PowerPoint</Application>
  <PresentationFormat>Widescreen</PresentationFormat>
  <Paragraphs>440</Paragraphs>
  <Slides>78</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ＭＳ ゴシック</vt:lpstr>
      <vt:lpstr>MS Mincho</vt:lpstr>
      <vt:lpstr>Arial</vt:lpstr>
      <vt:lpstr>Calibri</vt:lpstr>
      <vt:lpstr>Corbel</vt:lpstr>
      <vt:lpstr>Roboto</vt:lpstr>
      <vt:lpstr>Times New Roman</vt:lpstr>
      <vt:lpstr>Wingdings 2</vt:lpstr>
      <vt:lpstr>Frame</vt:lpstr>
      <vt:lpstr>Water resources, social value, and institutions</vt:lpstr>
      <vt:lpstr>Updates/ announcements</vt:lpstr>
      <vt:lpstr>From last class  HDI</vt:lpstr>
      <vt:lpstr>HDI countries  with   very high ranking</vt:lpstr>
      <vt:lpstr>HDI  countries  with very  low ranking</vt:lpstr>
      <vt:lpstr>Gini Index</vt:lpstr>
      <vt:lpstr>Gini Index (US is #63)</vt:lpstr>
      <vt:lpstr>Gini Index</vt:lpstr>
      <vt:lpstr>GDP (From Investopedia http://www.investopedia.com/ask/answers/199.asp)</vt:lpstr>
      <vt:lpstr>Rivers &amp; wetlands protection and regulation</vt:lpstr>
      <vt:lpstr>River and Waters Resources</vt:lpstr>
      <vt:lpstr>Farmington Dam (CT)</vt:lpstr>
      <vt:lpstr>Mill  Dams</vt:lpstr>
      <vt:lpstr>Dam removals in U.S.  Elwha largest removal in the world (WA, built 1911) </vt:lpstr>
      <vt:lpstr>Before</vt:lpstr>
      <vt:lpstr>During</vt:lpstr>
      <vt:lpstr>    After (2012) http://video.nationalgeographic.com/video/news/160602-us-elwha-river-dam-removal-restoration-vin </vt:lpstr>
      <vt:lpstr>What are costs and benefits of dam removal?</vt:lpstr>
      <vt:lpstr>Benefits and costs of dam removal</vt:lpstr>
      <vt:lpstr>American Rivers.org</vt:lpstr>
      <vt:lpstr>Manatawny Dam Removal Pottstown, PA</vt:lpstr>
      <vt:lpstr>Three Gorges Dam, China (22,550 MW)</vt:lpstr>
      <vt:lpstr>Question</vt:lpstr>
      <vt:lpstr>Mountaintop removal, WV</vt:lpstr>
      <vt:lpstr>Rivers and waters</vt:lpstr>
      <vt:lpstr>Rivers- Chicago Cuyahoga caught fire multiple times </vt:lpstr>
      <vt:lpstr>Rivers: Michigan Environmental Report - July 2011 (When our rivers caught fire by John Hartig)</vt:lpstr>
      <vt:lpstr>“When our rivers caught fire” by John Hartig</vt:lpstr>
      <vt:lpstr>What are wetlands?</vt:lpstr>
      <vt:lpstr>What is a wetland? Three components: Vegetation Soils Hydrology</vt:lpstr>
      <vt:lpstr>A lot of tiny words that you cannot read</vt:lpstr>
      <vt:lpstr>Wetlands  different names and functions</vt:lpstr>
      <vt:lpstr>Wetlands with “connectivity” </vt:lpstr>
      <vt:lpstr>Wetlands as dangers to society</vt:lpstr>
      <vt:lpstr>“Waste-land” to “Waste storage” Wilmington –  Cherry Island  Landfill </vt:lpstr>
      <vt:lpstr>PowerPoint Presentation</vt:lpstr>
      <vt:lpstr>Glenville, Delaware (1992)</vt:lpstr>
      <vt:lpstr>Glenville, Delaware (2005) Hurricane Jeanne (2004)</vt:lpstr>
      <vt:lpstr>Repeated flooding homes condemned</vt:lpstr>
      <vt:lpstr>Glenville 160 homes bought by FEMA (2007)</vt:lpstr>
      <vt:lpstr>Glenville today</vt:lpstr>
      <vt:lpstr>Wetland loss in the U.S.</vt:lpstr>
      <vt:lpstr>Honduran  Shrimp Farms</vt:lpstr>
      <vt:lpstr>Nicaragua</vt:lpstr>
      <vt:lpstr>Mangroves provide benefits if left intact for local communities</vt:lpstr>
      <vt:lpstr>Rivers and wetland valuation</vt:lpstr>
      <vt:lpstr>How Wolves Change Rivers</vt:lpstr>
      <vt:lpstr>What are ecosystem services?  (UNEP http://www.unep.org/maweb/documents/document.300.aspx.pdf)</vt:lpstr>
      <vt:lpstr>Ecosystem services  Pendleton (2014)</vt:lpstr>
      <vt:lpstr>Ecosystem services (use and non-use benefits)</vt:lpstr>
      <vt:lpstr>Pendleton (2014)</vt:lpstr>
      <vt:lpstr>What services do wetlands provide?</vt:lpstr>
      <vt:lpstr>Which  services are easy to quantify (i.e. put a $$ number on)?</vt:lpstr>
      <vt:lpstr>UN Food and Agriculture Organization</vt:lpstr>
      <vt:lpstr>Laws to protect property, humans and water resources</vt:lpstr>
      <vt:lpstr>Agencies that administer laws that protect water resources</vt:lpstr>
      <vt:lpstr>PowerPoint Presentation</vt:lpstr>
      <vt:lpstr>Local Protection</vt:lpstr>
      <vt:lpstr>State Jurisdiction - Delaware</vt:lpstr>
      <vt:lpstr>PowerPoint Presentation</vt:lpstr>
      <vt:lpstr>Surrounding States</vt:lpstr>
      <vt:lpstr>US Army Corps of Engineers (USACE) jurisdiction</vt:lpstr>
      <vt:lpstr>Waters of the U.S. (WOTUS)</vt:lpstr>
      <vt:lpstr>Section 404 Waters of the U.S.</vt:lpstr>
      <vt:lpstr>PowerPoint Presentation</vt:lpstr>
      <vt:lpstr>Waters of the U.S.</vt:lpstr>
      <vt:lpstr>Waters of the U.S.</vt:lpstr>
      <vt:lpstr>Projects and waters permits</vt:lpstr>
      <vt:lpstr>Projects and waters permits</vt:lpstr>
      <vt:lpstr>JDs under the CWA</vt:lpstr>
      <vt:lpstr>Science supporting wetlands and waters  protection</vt:lpstr>
      <vt:lpstr>Rapanos (2006)</vt:lpstr>
      <vt:lpstr>JDs 2007/2008/ 2011 guidance</vt:lpstr>
      <vt:lpstr>Significant nexus with a TNW</vt:lpstr>
      <vt:lpstr>Wetlands adjacent to RPW  flowing into TNW </vt:lpstr>
      <vt:lpstr>Significant Nexus Test </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Egan</dc:creator>
  <cp:lastModifiedBy>Jennifer Egan</cp:lastModifiedBy>
  <cp:revision>158</cp:revision>
  <dcterms:created xsi:type="dcterms:W3CDTF">2015-11-23T18:26:15Z</dcterms:created>
  <dcterms:modified xsi:type="dcterms:W3CDTF">2017-03-09T18:22:18Z</dcterms:modified>
</cp:coreProperties>
</file>